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67" r:id="rId3"/>
    <p:sldId id="283" r:id="rId4"/>
    <p:sldId id="268" r:id="rId5"/>
    <p:sldId id="284" r:id="rId6"/>
    <p:sldId id="280" r:id="rId7"/>
    <p:sldId id="282" r:id="rId8"/>
    <p:sldId id="285" r:id="rId9"/>
    <p:sldId id="286" r:id="rId10"/>
    <p:sldId id="287" r:id="rId11"/>
    <p:sldId id="288" r:id="rId12"/>
    <p:sldId id="312" r:id="rId13"/>
    <p:sldId id="313" r:id="rId14"/>
    <p:sldId id="314" r:id="rId15"/>
    <p:sldId id="290" r:id="rId16"/>
    <p:sldId id="292" r:id="rId17"/>
    <p:sldId id="298" r:id="rId18"/>
    <p:sldId id="291" r:id="rId19"/>
    <p:sldId id="293" r:id="rId20"/>
    <p:sldId id="300" r:id="rId21"/>
    <p:sldId id="301" r:id="rId22"/>
    <p:sldId id="302" r:id="rId23"/>
    <p:sldId id="304" r:id="rId24"/>
    <p:sldId id="307" r:id="rId25"/>
    <p:sldId id="306" r:id="rId26"/>
    <p:sldId id="308" r:id="rId27"/>
    <p:sldId id="311" r:id="rId28"/>
    <p:sldId id="310" r:id="rId29"/>
    <p:sldId id="309"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EDC58B"/>
    <a:srgbClr val="DDBB7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0" d="100"/>
          <a:sy n="80" d="100"/>
        </p:scale>
        <p:origin x="-2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1A75A8-C65C-4F99-BC7A-CE08AAB3E3CB}" type="datetimeFigureOut">
              <a:rPr lang="ru-RU" smtClean="0"/>
              <a:pPr/>
              <a:t>29.03.2015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0B60AE-E573-4908-90BA-3A8ED0F46A9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8A04F95-C6F4-4368-A2AC-A533D29C90F3}" type="datetimeFigureOut">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3B1258-4870-4EAF-93FB-532E721D1524}" type="slidenum">
              <a:rPr lang="ru-RU" smtClean="0"/>
              <a:pPr/>
              <a:t>‹#›</a:t>
            </a:fld>
            <a:endParaRPr lang="ru-RU"/>
          </a:p>
        </p:txBody>
      </p:sp>
    </p:spTree>
  </p:cSld>
  <p:clrMapOvr>
    <a:masterClrMapping/>
  </p:clrMapOvr>
  <p:transition>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A04F95-C6F4-4368-A2AC-A533D29C90F3}" type="datetimeFigureOut">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3B1258-4870-4EAF-93FB-532E721D1524}" type="slidenum">
              <a:rPr lang="ru-RU" smtClean="0"/>
              <a:pPr/>
              <a:t>‹#›</a:t>
            </a:fld>
            <a:endParaRPr lang="ru-RU"/>
          </a:p>
        </p:txBody>
      </p:sp>
    </p:spTree>
  </p:cSld>
  <p:clrMapOvr>
    <a:masterClrMapping/>
  </p:clrMapOvr>
  <p:transition>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A04F95-C6F4-4368-A2AC-A533D29C90F3}" type="datetimeFigureOut">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3B1258-4870-4EAF-93FB-532E721D1524}" type="slidenum">
              <a:rPr lang="ru-RU" smtClean="0"/>
              <a:pPr/>
              <a:t>‹#›</a:t>
            </a:fld>
            <a:endParaRPr lang="ru-RU"/>
          </a:p>
        </p:txBody>
      </p:sp>
    </p:spTree>
  </p:cSld>
  <p:clrMapOvr>
    <a:masterClrMapping/>
  </p:clrMapOvr>
  <p:transition>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A04F95-C6F4-4368-A2AC-A533D29C90F3}" type="datetimeFigureOut">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3B1258-4870-4EAF-93FB-532E721D1524}" type="slidenum">
              <a:rPr lang="ru-RU" smtClean="0"/>
              <a:pPr/>
              <a:t>‹#›</a:t>
            </a:fld>
            <a:endParaRPr lang="ru-RU"/>
          </a:p>
        </p:txBody>
      </p:sp>
    </p:spTree>
  </p:cSld>
  <p:clrMapOvr>
    <a:masterClrMapping/>
  </p:clrMapOvr>
  <p:transition>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8A04F95-C6F4-4368-A2AC-A533D29C90F3}" type="datetimeFigureOut">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3B1258-4870-4EAF-93FB-532E721D1524}" type="slidenum">
              <a:rPr lang="ru-RU" smtClean="0"/>
              <a:pPr/>
              <a:t>‹#›</a:t>
            </a:fld>
            <a:endParaRPr lang="ru-RU"/>
          </a:p>
        </p:txBody>
      </p:sp>
    </p:spTree>
  </p:cSld>
  <p:clrMapOvr>
    <a:masterClrMapping/>
  </p:clrMapOvr>
  <p:transition>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8A04F95-C6F4-4368-A2AC-A533D29C90F3}" type="datetimeFigureOut">
              <a:rPr lang="ru-RU" smtClean="0"/>
              <a:pPr/>
              <a:t>29.03.2015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3B1258-4870-4EAF-93FB-532E721D1524}" type="slidenum">
              <a:rPr lang="ru-RU" smtClean="0"/>
              <a:pPr/>
              <a:t>‹#›</a:t>
            </a:fld>
            <a:endParaRPr lang="ru-RU"/>
          </a:p>
        </p:txBody>
      </p:sp>
    </p:spTree>
  </p:cSld>
  <p:clrMapOvr>
    <a:masterClrMapping/>
  </p:clrMapOvr>
  <p:transition>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8A04F95-C6F4-4368-A2AC-A533D29C90F3}" type="datetimeFigureOut">
              <a:rPr lang="ru-RU" smtClean="0"/>
              <a:pPr/>
              <a:t>29.03.2015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A3B1258-4870-4EAF-93FB-532E721D1524}" type="slidenum">
              <a:rPr lang="ru-RU" smtClean="0"/>
              <a:pPr/>
              <a:t>‹#›</a:t>
            </a:fld>
            <a:endParaRPr lang="ru-RU"/>
          </a:p>
        </p:txBody>
      </p:sp>
    </p:spTree>
  </p:cSld>
  <p:clrMapOvr>
    <a:masterClrMapping/>
  </p:clrMapOvr>
  <p:transition>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8A04F95-C6F4-4368-A2AC-A533D29C90F3}" type="datetimeFigureOut">
              <a:rPr lang="ru-RU" smtClean="0"/>
              <a:pPr/>
              <a:t>29.03.2015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A3B1258-4870-4EAF-93FB-532E721D1524}" type="slidenum">
              <a:rPr lang="ru-RU" smtClean="0"/>
              <a:pPr/>
              <a:t>‹#›</a:t>
            </a:fld>
            <a:endParaRPr lang="ru-RU"/>
          </a:p>
        </p:txBody>
      </p:sp>
    </p:spTree>
  </p:cSld>
  <p:clrMapOvr>
    <a:masterClrMapping/>
  </p:clrMapOvr>
  <p:transition>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8A04F95-C6F4-4368-A2AC-A533D29C90F3}" type="datetimeFigureOut">
              <a:rPr lang="ru-RU" smtClean="0"/>
              <a:pPr/>
              <a:t>29.03.2015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A3B1258-4870-4EAF-93FB-532E721D1524}" type="slidenum">
              <a:rPr lang="ru-RU" smtClean="0"/>
              <a:pPr/>
              <a:t>‹#›</a:t>
            </a:fld>
            <a:endParaRPr lang="ru-RU"/>
          </a:p>
        </p:txBody>
      </p:sp>
    </p:spTree>
  </p:cSld>
  <p:clrMapOvr>
    <a:masterClrMapping/>
  </p:clrMapOvr>
  <p:transition>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8A04F95-C6F4-4368-A2AC-A533D29C90F3}" type="datetimeFigureOut">
              <a:rPr lang="ru-RU" smtClean="0"/>
              <a:pPr/>
              <a:t>29.03.2015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3B1258-4870-4EAF-93FB-532E721D1524}" type="slidenum">
              <a:rPr lang="ru-RU" smtClean="0"/>
              <a:pPr/>
              <a:t>‹#›</a:t>
            </a:fld>
            <a:endParaRPr lang="ru-RU"/>
          </a:p>
        </p:txBody>
      </p:sp>
    </p:spTree>
  </p:cSld>
  <p:clrMapOvr>
    <a:masterClrMapping/>
  </p:clrMapOvr>
  <p:transition>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8A04F95-C6F4-4368-A2AC-A533D29C90F3}" type="datetimeFigureOut">
              <a:rPr lang="ru-RU" smtClean="0"/>
              <a:pPr/>
              <a:t>29.03.2015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3B1258-4870-4EAF-93FB-532E721D1524}" type="slidenum">
              <a:rPr lang="ru-RU" smtClean="0"/>
              <a:pPr/>
              <a:t>‹#›</a:t>
            </a:fld>
            <a:endParaRPr lang="ru-RU"/>
          </a:p>
        </p:txBody>
      </p:sp>
    </p:spTree>
  </p:cSld>
  <p:clrMapOvr>
    <a:masterClrMapping/>
  </p:clrMapOvr>
  <p:transition>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A04F95-C6F4-4368-A2AC-A533D29C90F3}" type="datetimeFigureOut">
              <a:rPr lang="ru-RU" smtClean="0"/>
              <a:pPr/>
              <a:t>29.03.2015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3B1258-4870-4EAF-93FB-532E721D152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cove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8.gif"/></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Рисунок1.pn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3000364" y="1071546"/>
            <a:ext cx="5786478" cy="646331"/>
          </a:xfrm>
          <a:prstGeom prst="rect">
            <a:avLst/>
          </a:prstGeom>
          <a:noFill/>
        </p:spPr>
        <p:txBody>
          <a:bodyPr wrap="square" rtlCol="0">
            <a:spAutoFit/>
          </a:bodyPr>
          <a:lstStyle/>
          <a:p>
            <a:pPr algn="r"/>
            <a:r>
              <a:rPr lang="ru-RU" b="1" dirty="0" smtClean="0">
                <a:effectLst>
                  <a:outerShdw blurRad="38100" dist="38100" dir="2700000" algn="tl">
                    <a:srgbClr val="000000">
                      <a:alpha val="43137"/>
                    </a:srgbClr>
                  </a:outerShdw>
                </a:effectLst>
                <a:latin typeface="Times New Roman" pitchFamily="18" charset="0"/>
                <a:cs typeface="Times New Roman" pitchFamily="18" charset="0"/>
              </a:rPr>
              <a:t>ГБОУ СПО «Ленинградский технический колледж» Краснодарского края</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TextBox 5"/>
          <p:cNvSpPr txBox="1"/>
          <p:nvPr/>
        </p:nvSpPr>
        <p:spPr>
          <a:xfrm>
            <a:off x="3286116" y="2285992"/>
            <a:ext cx="5286412" cy="1938992"/>
          </a:xfrm>
          <a:prstGeom prst="rect">
            <a:avLst/>
          </a:prstGeom>
          <a:noFill/>
        </p:spPr>
        <p:txBody>
          <a:bodyPr wrap="square" rtlCol="0">
            <a:spAutoFit/>
          </a:bodyPr>
          <a:lstStyle/>
          <a:p>
            <a:pPr algn="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История создания атомной бомбы </a:t>
            </a:r>
          </a:p>
          <a:p>
            <a:pPr algn="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в СССР, как необходимое условие создания ядерного паритета между США и СССР</a:t>
            </a:r>
          </a:p>
          <a:p>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TextBox 6"/>
          <p:cNvSpPr txBox="1"/>
          <p:nvPr/>
        </p:nvSpPr>
        <p:spPr>
          <a:xfrm>
            <a:off x="5000628" y="4643446"/>
            <a:ext cx="4143372" cy="369332"/>
          </a:xfrm>
          <a:prstGeom prst="rect">
            <a:avLst/>
          </a:prstGeom>
          <a:noFill/>
        </p:spPr>
        <p:txBody>
          <a:bodyPr wrap="square" rtlCol="0">
            <a:spAutoFit/>
          </a:bodyPr>
          <a:lstStyle/>
          <a:p>
            <a:r>
              <a:rPr lang="ru-RU" b="1" dirty="0" smtClean="0">
                <a:effectLst>
                  <a:outerShdw blurRad="38100" dist="38100" dir="2700000" algn="tl">
                    <a:srgbClr val="000000">
                      <a:alpha val="43137"/>
                    </a:srgbClr>
                  </a:outerShdw>
                </a:effectLst>
                <a:latin typeface="Times New Roman" pitchFamily="18" charset="0"/>
                <a:cs typeface="Times New Roman" pitchFamily="18" charset="0"/>
              </a:rPr>
              <a:t>Преподаватель </a:t>
            </a:r>
            <a:r>
              <a:rPr lang="ru-RU" b="1" dirty="0" err="1" smtClean="0">
                <a:effectLst>
                  <a:outerShdw blurRad="38100" dist="38100" dir="2700000" algn="tl">
                    <a:srgbClr val="000000">
                      <a:alpha val="43137"/>
                    </a:srgbClr>
                  </a:outerShdw>
                </a:effectLst>
                <a:latin typeface="Times New Roman" pitchFamily="18" charset="0"/>
                <a:cs typeface="Times New Roman" pitchFamily="18" charset="0"/>
              </a:rPr>
              <a:t>Поселенова</a:t>
            </a:r>
            <a:r>
              <a:rPr lang="ru-RU" b="1" dirty="0" smtClean="0">
                <a:effectLst>
                  <a:outerShdw blurRad="38100" dist="38100" dir="2700000" algn="tl">
                    <a:srgbClr val="000000">
                      <a:alpha val="43137"/>
                    </a:srgbClr>
                  </a:outerShdw>
                </a:effectLst>
                <a:latin typeface="Times New Roman" pitchFamily="18" charset="0"/>
                <a:cs typeface="Times New Roman" pitchFamily="18" charset="0"/>
              </a:rPr>
              <a:t> Н.А.</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TextBox 7"/>
          <p:cNvSpPr txBox="1"/>
          <p:nvPr/>
        </p:nvSpPr>
        <p:spPr>
          <a:xfrm>
            <a:off x="4857752" y="5857892"/>
            <a:ext cx="3429024" cy="646331"/>
          </a:xfrm>
          <a:prstGeom prst="rect">
            <a:avLst/>
          </a:prstGeom>
          <a:noFill/>
        </p:spPr>
        <p:txBody>
          <a:bodyPr wrap="square" rtlCol="0">
            <a:spAutoFit/>
          </a:bodyPr>
          <a:lstStyle/>
          <a:p>
            <a:pPr algn="ctr"/>
            <a:r>
              <a:rPr lang="ru-RU" b="1" dirty="0" smtClean="0">
                <a:effectLst>
                  <a:outerShdw blurRad="38100" dist="38100" dir="2700000" algn="tl">
                    <a:srgbClr val="000000">
                      <a:alpha val="43137"/>
                    </a:srgbClr>
                  </a:outerShdw>
                </a:effectLst>
                <a:latin typeface="Times New Roman" pitchFamily="18" charset="0"/>
                <a:cs typeface="Times New Roman" pitchFamily="18" charset="0"/>
              </a:rPr>
              <a:t>ст. Ленинградская</a:t>
            </a:r>
          </a:p>
          <a:p>
            <a:pPr algn="ctr"/>
            <a:r>
              <a:rPr lang="ru-RU" b="1" dirty="0" smtClean="0">
                <a:effectLst>
                  <a:outerShdw blurRad="38100" dist="38100" dir="2700000" algn="tl">
                    <a:srgbClr val="000000">
                      <a:alpha val="43137"/>
                    </a:srgbClr>
                  </a:outerShdw>
                </a:effectLst>
                <a:latin typeface="Times New Roman" pitchFamily="18" charset="0"/>
                <a:cs typeface="Times New Roman" pitchFamily="18" charset="0"/>
              </a:rPr>
              <a:t>2015 г.</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9" name="Рисунок 8"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11" name="TextBox 10"/>
          <p:cNvSpPr txBox="1"/>
          <p:nvPr/>
        </p:nvSpPr>
        <p:spPr>
          <a:xfrm>
            <a:off x="2214546" y="3929066"/>
            <a:ext cx="6643734" cy="369332"/>
          </a:xfrm>
          <a:prstGeom prst="rect">
            <a:avLst/>
          </a:prstGeom>
          <a:noFill/>
        </p:spPr>
        <p:txBody>
          <a:bodyPr wrap="square" rtlCol="0">
            <a:spAutoFit/>
          </a:bodyPr>
          <a:lstStyle/>
          <a:p>
            <a:r>
              <a:rPr lang="ru-RU" b="1" i="1" dirty="0" smtClean="0">
                <a:effectLst>
                  <a:outerShdw blurRad="38100" dist="38100" dir="2700000" algn="tl">
                    <a:srgbClr val="000000">
                      <a:alpha val="43137"/>
                    </a:srgbClr>
                  </a:outerShdw>
                </a:effectLst>
                <a:latin typeface="Times New Roman" pitchFamily="18" charset="0"/>
                <a:cs typeface="Times New Roman" pitchFamily="18" charset="0"/>
              </a:rPr>
              <a:t>…ученым-физикам, работавшим в годы ВОВ, посвящается…</a:t>
            </a:r>
          </a:p>
        </p:txBody>
      </p:sp>
    </p:spTree>
  </p:cSld>
  <p:clrMapOvr>
    <a:masterClrMapping/>
  </p:clrMapOvr>
  <p:transition>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a:ln>
            <a:noFill/>
          </a:ln>
          <a:effectLst>
            <a:outerShdw blurRad="292100" dist="139700" dir="2700000" algn="tl" rotWithShape="0">
              <a:srgbClr val="333333">
                <a:alpha val="65000"/>
              </a:srgbClr>
            </a:outerShdw>
          </a:effectLst>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11" name="TextBox 10"/>
          <p:cNvSpPr txBox="1"/>
          <p:nvPr/>
        </p:nvSpPr>
        <p:spPr>
          <a:xfrm>
            <a:off x="5286380" y="1357298"/>
            <a:ext cx="3643338" cy="3046988"/>
          </a:xfrm>
          <a:prstGeom prst="rect">
            <a:avLst/>
          </a:prstGeom>
          <a:noFill/>
        </p:spPr>
        <p:txBody>
          <a:bodyPr wrap="square" rtlCol="0">
            <a:spAutoFit/>
          </a:bodyPr>
          <a:lstStyle/>
          <a:p>
            <a:pPr algn="r" fontAlgn="base"/>
            <a:r>
              <a:rPr lang="ru-RU" sz="2400" b="1" dirty="0" smtClean="0">
                <a:latin typeface="Times New Roman" pitchFamily="18" charset="0"/>
                <a:cs typeface="Times New Roman" pitchFamily="18" charset="0"/>
              </a:rPr>
              <a:t>В феврале 1943 года принято решение </a:t>
            </a:r>
          </a:p>
          <a:p>
            <a:pPr algn="r" fontAlgn="base"/>
            <a:r>
              <a:rPr lang="ru-RU" sz="2400" b="1" dirty="0" smtClean="0">
                <a:latin typeface="Times New Roman" pitchFamily="18" charset="0"/>
                <a:cs typeface="Times New Roman" pitchFamily="18" charset="0"/>
              </a:rPr>
              <a:t>о создании в Москве </a:t>
            </a:r>
          </a:p>
          <a:p>
            <a:pPr algn="r" fontAlgn="base"/>
            <a:r>
              <a:rPr lang="ru-RU" sz="2400" b="1" dirty="0" smtClean="0">
                <a:latin typeface="Times New Roman" pitchFamily="18" charset="0"/>
                <a:cs typeface="Times New Roman" pitchFamily="18" charset="0"/>
              </a:rPr>
              <a:t>для проведения работ </a:t>
            </a:r>
          </a:p>
          <a:p>
            <a:pPr algn="r" fontAlgn="base"/>
            <a:r>
              <a:rPr lang="ru-RU" sz="2400" b="1" dirty="0" smtClean="0">
                <a:latin typeface="Times New Roman" pitchFamily="18" charset="0"/>
                <a:cs typeface="Times New Roman" pitchFamily="18" charset="0"/>
              </a:rPr>
              <a:t>по урану специальной лаборатории </a:t>
            </a:r>
          </a:p>
          <a:p>
            <a:pPr algn="r" fontAlgn="base"/>
            <a:r>
              <a:rPr lang="ru-RU" sz="2400" b="1" dirty="0" smtClean="0">
                <a:latin typeface="Times New Roman" pitchFamily="18" charset="0"/>
                <a:cs typeface="Times New Roman" pitchFamily="18" charset="0"/>
              </a:rPr>
              <a:t>Академии наук СССР. </a:t>
            </a:r>
          </a:p>
          <a:p>
            <a:pPr algn="r" fontAlgn="base"/>
            <a:endParaRPr lang="ru-RU" sz="2400" b="1" dirty="0" smtClean="0">
              <a:latin typeface="Times New Roman" pitchFamily="18" charset="0"/>
              <a:cs typeface="Times New Roman" pitchFamily="18" charset="0"/>
            </a:endParaRPr>
          </a:p>
        </p:txBody>
      </p:sp>
      <p:pic>
        <p:nvPicPr>
          <p:cNvPr id="12" name="Picture 2"/>
          <p:cNvPicPr>
            <a:picLocks noChangeAspect="1" noChangeArrowheads="1"/>
          </p:cNvPicPr>
          <p:nvPr/>
        </p:nvPicPr>
        <p:blipFill>
          <a:blip r:embed="rId4"/>
          <a:srcRect t="-5628" r="-2565"/>
          <a:stretch>
            <a:fillRect/>
          </a:stretch>
        </p:blipFill>
        <p:spPr bwMode="auto">
          <a:xfrm>
            <a:off x="2786050" y="1142984"/>
            <a:ext cx="2857520" cy="4022727"/>
          </a:xfrm>
          <a:prstGeom prst="ellipse">
            <a:avLst/>
          </a:prstGeom>
          <a:ln>
            <a:noFill/>
          </a:ln>
          <a:effectLst>
            <a:softEdge rad="112500"/>
          </a:effectLst>
        </p:spPr>
      </p:pic>
      <p:sp>
        <p:nvSpPr>
          <p:cNvPr id="10" name="TextBox 9"/>
          <p:cNvSpPr txBox="1"/>
          <p:nvPr/>
        </p:nvSpPr>
        <p:spPr>
          <a:xfrm>
            <a:off x="3571868" y="4714884"/>
            <a:ext cx="5286412" cy="1477328"/>
          </a:xfrm>
          <a:prstGeom prst="rect">
            <a:avLst/>
          </a:prstGeom>
          <a:noFill/>
        </p:spPr>
        <p:txBody>
          <a:bodyPr wrap="square" rtlCol="0">
            <a:spAutoFit/>
          </a:bodyPr>
          <a:lstStyle/>
          <a:p>
            <a:pPr algn="r"/>
            <a:r>
              <a:rPr lang="ru-RU" sz="2400" b="1" dirty="0" smtClean="0">
                <a:latin typeface="Times New Roman" pitchFamily="18" charset="0"/>
                <a:cs typeface="Times New Roman" pitchFamily="18" charset="0"/>
              </a:rPr>
              <a:t>Руководителем всех работ </a:t>
            </a:r>
          </a:p>
          <a:p>
            <a:pPr algn="r"/>
            <a:r>
              <a:rPr lang="ru-RU" sz="2400" b="1" dirty="0" smtClean="0">
                <a:latin typeface="Times New Roman" pitchFamily="18" charset="0"/>
                <a:cs typeface="Times New Roman" pitchFamily="18" charset="0"/>
              </a:rPr>
              <a:t>по атомной теме стал </a:t>
            </a:r>
          </a:p>
          <a:p>
            <a:pPr algn="r"/>
            <a:r>
              <a:rPr lang="ru-RU" sz="2400" b="1" dirty="0" smtClean="0">
                <a:latin typeface="Times New Roman" pitchFamily="18" charset="0"/>
                <a:cs typeface="Times New Roman" pitchFamily="18" charset="0"/>
              </a:rPr>
              <a:t>Игорь Васильевич Курчатов.</a:t>
            </a:r>
          </a:p>
          <a:p>
            <a:endParaRPr lang="ru-RU" dirty="0"/>
          </a:p>
        </p:txBody>
      </p:sp>
    </p:spTree>
  </p:cSld>
  <p:clrMapOvr>
    <a:masterClrMapping/>
  </p:clrMapOvr>
  <p:transition>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5" name="TextBox 4"/>
          <p:cNvSpPr txBox="1"/>
          <p:nvPr/>
        </p:nvSpPr>
        <p:spPr>
          <a:xfrm>
            <a:off x="2928926" y="1000108"/>
            <a:ext cx="5929354" cy="2677656"/>
          </a:xfrm>
          <a:prstGeom prst="rect">
            <a:avLst/>
          </a:prstGeom>
          <a:noFill/>
        </p:spPr>
        <p:txBody>
          <a:bodyPr wrap="square" rtlCol="0">
            <a:spAutoFit/>
          </a:bodyPr>
          <a:lstStyle/>
          <a:p>
            <a:pPr algn="r" fontAlgn="base"/>
            <a:r>
              <a:rPr lang="ru-RU" sz="2400" b="1" dirty="0" smtClean="0">
                <a:latin typeface="Times New Roman" pitchFamily="18" charset="0"/>
                <a:cs typeface="Times New Roman" pitchFamily="18" charset="0"/>
              </a:rPr>
              <a:t>Под руководством И.В. Курчатова </a:t>
            </a:r>
          </a:p>
          <a:p>
            <a:pPr algn="r" fontAlgn="base"/>
            <a:r>
              <a:rPr lang="ru-RU" sz="2400" b="1" dirty="0" smtClean="0">
                <a:latin typeface="Times New Roman" pitchFamily="18" charset="0"/>
                <a:cs typeface="Times New Roman" pitchFamily="18" charset="0"/>
              </a:rPr>
              <a:t>в Москве была организована </a:t>
            </a:r>
          </a:p>
          <a:p>
            <a:pPr algn="r" fontAlgn="base"/>
            <a:r>
              <a:rPr lang="ru-RU" sz="2400" b="1" dirty="0" smtClean="0">
                <a:latin typeface="Times New Roman" pitchFamily="18" charset="0"/>
                <a:cs typeface="Times New Roman" pitchFamily="18" charset="0"/>
              </a:rPr>
              <a:t>секретная Лаборатория № 2 </a:t>
            </a:r>
          </a:p>
          <a:p>
            <a:pPr algn="r" fontAlgn="base"/>
            <a:r>
              <a:rPr lang="ru-RU" sz="2400" b="1" dirty="0" smtClean="0">
                <a:latin typeface="Times New Roman" pitchFamily="18" charset="0"/>
                <a:cs typeface="Times New Roman" pitchFamily="18" charset="0"/>
              </a:rPr>
              <a:t>(будущий Курчатовский институт).</a:t>
            </a:r>
          </a:p>
          <a:p>
            <a:pPr algn="r" fontAlgn="base"/>
            <a:endParaRPr lang="ru-RU" sz="2400" b="1" dirty="0" smtClean="0">
              <a:latin typeface="Times New Roman" pitchFamily="18" charset="0"/>
              <a:cs typeface="Times New Roman" pitchFamily="18" charset="0"/>
            </a:endParaRPr>
          </a:p>
          <a:p>
            <a:pPr algn="r" fontAlgn="base"/>
            <a:r>
              <a:rPr lang="ru-RU" sz="2400" b="1" dirty="0" smtClean="0">
                <a:latin typeface="Times New Roman" pitchFamily="18" charset="0"/>
                <a:cs typeface="Times New Roman" pitchFamily="18" charset="0"/>
              </a:rPr>
              <a:t>Курчатов собрал для работы своих петербургских </a:t>
            </a:r>
            <a:r>
              <a:rPr lang="ru-RU" sz="2400" b="1" dirty="0" err="1" smtClean="0">
                <a:latin typeface="Times New Roman" pitchFamily="18" charset="0"/>
                <a:cs typeface="Times New Roman" pitchFamily="18" charset="0"/>
              </a:rPr>
              <a:t>физтеховцев</a:t>
            </a:r>
            <a:r>
              <a:rPr lang="ru-RU" sz="2400" b="1" dirty="0" smtClean="0">
                <a:latin typeface="Times New Roman" pitchFamily="18" charset="0"/>
                <a:cs typeface="Times New Roman" pitchFamily="18" charset="0"/>
              </a:rPr>
              <a:t>: </a:t>
            </a:r>
          </a:p>
        </p:txBody>
      </p:sp>
      <p:pic>
        <p:nvPicPr>
          <p:cNvPr id="6" name="Picture 2" descr="http://cdn01.ru/files/users/images/ff/b1/ffb120412978bb4387f9827d5567b8f3.jpg"/>
          <p:cNvPicPr>
            <a:picLocks noChangeAspect="1" noChangeArrowheads="1"/>
          </p:cNvPicPr>
          <p:nvPr/>
        </p:nvPicPr>
        <p:blipFill>
          <a:blip r:embed="rId4"/>
          <a:srcRect b="15906"/>
          <a:stretch>
            <a:fillRect/>
          </a:stretch>
        </p:blipFill>
        <p:spPr bwMode="auto">
          <a:xfrm>
            <a:off x="5857884" y="3786190"/>
            <a:ext cx="2000264" cy="2375335"/>
          </a:xfrm>
          <a:prstGeom prst="rect">
            <a:avLst/>
          </a:prstGeom>
          <a:ln>
            <a:noFill/>
          </a:ln>
          <a:effectLst>
            <a:outerShdw blurRad="190500" algn="tl" rotWithShape="0">
              <a:srgbClr val="000000">
                <a:alpha val="70000"/>
              </a:srgbClr>
            </a:outerShdw>
          </a:effectLst>
        </p:spPr>
      </p:pic>
      <p:sp>
        <p:nvSpPr>
          <p:cNvPr id="10" name="TextBox 9"/>
          <p:cNvSpPr txBox="1"/>
          <p:nvPr/>
        </p:nvSpPr>
        <p:spPr>
          <a:xfrm>
            <a:off x="5072066" y="6222249"/>
            <a:ext cx="3429024" cy="635751"/>
          </a:xfrm>
          <a:prstGeom prst="rect">
            <a:avLst/>
          </a:prstGeom>
          <a:noFill/>
        </p:spPr>
        <p:txBody>
          <a:bodyPr wrap="square" rtlCol="0">
            <a:spAutoFit/>
          </a:bodyPr>
          <a:lstStyle/>
          <a:p>
            <a:pPr algn="ctr">
              <a:lnSpc>
                <a:spcPts val="2080"/>
              </a:lnSpc>
            </a:pPr>
            <a:r>
              <a:rPr lang="ru-RU" sz="2400" b="1" dirty="0" smtClean="0">
                <a:latin typeface="Times New Roman" pitchFamily="18" charset="0"/>
                <a:cs typeface="Times New Roman" pitchFamily="18" charset="0"/>
              </a:rPr>
              <a:t>Зельдович </a:t>
            </a:r>
          </a:p>
          <a:p>
            <a:pPr algn="ctr">
              <a:lnSpc>
                <a:spcPts val="2080"/>
              </a:lnSpc>
            </a:pPr>
            <a:r>
              <a:rPr lang="ru-RU" sz="2400" b="1" dirty="0" smtClean="0">
                <a:latin typeface="Times New Roman" pitchFamily="18" charset="0"/>
                <a:cs typeface="Times New Roman" pitchFamily="18" charset="0"/>
              </a:rPr>
              <a:t>Борис Яковлевич</a:t>
            </a:r>
            <a:endParaRPr lang="ru-RU" sz="2400" b="1" dirty="0">
              <a:latin typeface="Times New Roman" pitchFamily="18" charset="0"/>
              <a:cs typeface="Times New Roman" pitchFamily="18" charset="0"/>
            </a:endParaRPr>
          </a:p>
        </p:txBody>
      </p:sp>
    </p:spTree>
  </p:cSld>
  <p:clrMapOvr>
    <a:masterClrMapping/>
  </p:clrMapOvr>
  <p:transition>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5" name="TextBox 4"/>
          <p:cNvSpPr txBox="1"/>
          <p:nvPr/>
        </p:nvSpPr>
        <p:spPr>
          <a:xfrm>
            <a:off x="2928926" y="1000108"/>
            <a:ext cx="5929354" cy="2677656"/>
          </a:xfrm>
          <a:prstGeom prst="rect">
            <a:avLst/>
          </a:prstGeom>
          <a:noFill/>
        </p:spPr>
        <p:txBody>
          <a:bodyPr wrap="square" rtlCol="0">
            <a:spAutoFit/>
          </a:bodyPr>
          <a:lstStyle/>
          <a:p>
            <a:pPr algn="r" fontAlgn="base"/>
            <a:r>
              <a:rPr lang="ru-RU" sz="2400" b="1" dirty="0" smtClean="0">
                <a:latin typeface="Times New Roman" pitchFamily="18" charset="0"/>
                <a:cs typeface="Times New Roman" pitchFamily="18" charset="0"/>
              </a:rPr>
              <a:t>Под руководством Курчатова в Москве была организована секретная Лаборатория № 2 (будущий Курчатовский институт).</a:t>
            </a:r>
          </a:p>
          <a:p>
            <a:pPr algn="r" fontAlgn="base"/>
            <a:endParaRPr lang="ru-RU" sz="2400" b="1" dirty="0" smtClean="0">
              <a:latin typeface="Times New Roman" pitchFamily="18" charset="0"/>
              <a:cs typeface="Times New Roman" pitchFamily="18" charset="0"/>
            </a:endParaRPr>
          </a:p>
          <a:p>
            <a:pPr algn="r" fontAlgn="base"/>
            <a:r>
              <a:rPr lang="ru-RU" sz="2400" b="1" dirty="0" smtClean="0">
                <a:latin typeface="Times New Roman" pitchFamily="18" charset="0"/>
                <a:cs typeface="Times New Roman" pitchFamily="18" charset="0"/>
              </a:rPr>
              <a:t>Курчатов собрал для работы своих петербургских </a:t>
            </a:r>
            <a:r>
              <a:rPr lang="ru-RU" sz="2400" b="1" dirty="0" err="1" smtClean="0">
                <a:latin typeface="Times New Roman" pitchFamily="18" charset="0"/>
                <a:cs typeface="Times New Roman" pitchFamily="18" charset="0"/>
              </a:rPr>
              <a:t>физтеховцев</a:t>
            </a:r>
            <a:r>
              <a:rPr lang="ru-RU" sz="2400" b="1" dirty="0" smtClean="0">
                <a:latin typeface="Times New Roman" pitchFamily="18" charset="0"/>
                <a:cs typeface="Times New Roman" pitchFamily="18" charset="0"/>
              </a:rPr>
              <a:t>: </a:t>
            </a:r>
          </a:p>
        </p:txBody>
      </p:sp>
      <p:sp>
        <p:nvSpPr>
          <p:cNvPr id="10" name="TextBox 9"/>
          <p:cNvSpPr txBox="1"/>
          <p:nvPr/>
        </p:nvSpPr>
        <p:spPr>
          <a:xfrm>
            <a:off x="5072066" y="6222249"/>
            <a:ext cx="3429024" cy="635751"/>
          </a:xfrm>
          <a:prstGeom prst="rect">
            <a:avLst/>
          </a:prstGeom>
          <a:noFill/>
        </p:spPr>
        <p:txBody>
          <a:bodyPr wrap="square" rtlCol="0">
            <a:spAutoFit/>
          </a:bodyPr>
          <a:lstStyle/>
          <a:p>
            <a:pPr algn="ctr">
              <a:lnSpc>
                <a:spcPts val="2080"/>
              </a:lnSpc>
            </a:pPr>
            <a:r>
              <a:rPr lang="ru-RU" sz="2400" b="1" dirty="0" smtClean="0">
                <a:latin typeface="Times New Roman" pitchFamily="18" charset="0"/>
                <a:cs typeface="Times New Roman" pitchFamily="18" charset="0"/>
              </a:rPr>
              <a:t>Харитон</a:t>
            </a:r>
          </a:p>
          <a:p>
            <a:pPr algn="ctr">
              <a:lnSpc>
                <a:spcPts val="2080"/>
              </a:lnSpc>
            </a:pPr>
            <a:r>
              <a:rPr lang="ru-RU" sz="2400" b="1" dirty="0" smtClean="0">
                <a:latin typeface="Times New Roman" pitchFamily="18" charset="0"/>
                <a:cs typeface="Times New Roman" pitchFamily="18" charset="0"/>
              </a:rPr>
              <a:t>Юлий Борисович</a:t>
            </a:r>
            <a:endParaRPr lang="ru-RU" sz="2400" b="1" dirty="0">
              <a:latin typeface="Times New Roman" pitchFamily="18" charset="0"/>
              <a:cs typeface="Times New Roman" pitchFamily="18" charset="0"/>
            </a:endParaRPr>
          </a:p>
        </p:txBody>
      </p:sp>
      <p:pic>
        <p:nvPicPr>
          <p:cNvPr id="9" name="Picture 4" descr="http://www.hep.by/gnu/nuclphys/persons/images/khariton_july.jpg"/>
          <p:cNvPicPr>
            <a:picLocks noChangeAspect="1" noChangeArrowheads="1"/>
          </p:cNvPicPr>
          <p:nvPr/>
        </p:nvPicPr>
        <p:blipFill>
          <a:blip r:embed="rId4"/>
          <a:srcRect/>
          <a:stretch>
            <a:fillRect/>
          </a:stretch>
        </p:blipFill>
        <p:spPr bwMode="auto">
          <a:xfrm>
            <a:off x="6000760" y="3786190"/>
            <a:ext cx="1650783" cy="2357454"/>
          </a:xfrm>
          <a:prstGeom prst="rect">
            <a:avLst/>
          </a:prstGeom>
          <a:ln>
            <a:noFill/>
          </a:ln>
          <a:effectLst>
            <a:outerShdw blurRad="190500" algn="tl" rotWithShape="0">
              <a:srgbClr val="000000">
                <a:alpha val="70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5" name="TextBox 4"/>
          <p:cNvSpPr txBox="1"/>
          <p:nvPr/>
        </p:nvSpPr>
        <p:spPr>
          <a:xfrm>
            <a:off x="2928926" y="1000108"/>
            <a:ext cx="5929354" cy="2677656"/>
          </a:xfrm>
          <a:prstGeom prst="rect">
            <a:avLst/>
          </a:prstGeom>
          <a:noFill/>
        </p:spPr>
        <p:txBody>
          <a:bodyPr wrap="square" rtlCol="0">
            <a:spAutoFit/>
          </a:bodyPr>
          <a:lstStyle/>
          <a:p>
            <a:pPr algn="r" fontAlgn="base"/>
            <a:r>
              <a:rPr lang="ru-RU" sz="2400" b="1" dirty="0" smtClean="0">
                <a:latin typeface="Times New Roman" pitchFamily="18" charset="0"/>
                <a:cs typeface="Times New Roman" pitchFamily="18" charset="0"/>
              </a:rPr>
              <a:t>Под руководством Курчатова в Москве была организована секретная Лаборатория № 2 (будущий Курчатовский институт).</a:t>
            </a:r>
          </a:p>
          <a:p>
            <a:pPr algn="r" fontAlgn="base"/>
            <a:endParaRPr lang="ru-RU" sz="2400" b="1" dirty="0" smtClean="0">
              <a:latin typeface="Times New Roman" pitchFamily="18" charset="0"/>
              <a:cs typeface="Times New Roman" pitchFamily="18" charset="0"/>
            </a:endParaRPr>
          </a:p>
          <a:p>
            <a:pPr algn="r" fontAlgn="base"/>
            <a:r>
              <a:rPr lang="ru-RU" sz="2400" b="1" dirty="0" smtClean="0">
                <a:latin typeface="Times New Roman" pitchFamily="18" charset="0"/>
                <a:cs typeface="Times New Roman" pitchFamily="18" charset="0"/>
              </a:rPr>
              <a:t>Курчатов собрал для работы своих петербургских </a:t>
            </a:r>
            <a:r>
              <a:rPr lang="ru-RU" sz="2400" b="1" dirty="0" err="1" smtClean="0">
                <a:latin typeface="Times New Roman" pitchFamily="18" charset="0"/>
                <a:cs typeface="Times New Roman" pitchFamily="18" charset="0"/>
              </a:rPr>
              <a:t>физтеховцев</a:t>
            </a:r>
            <a:r>
              <a:rPr lang="ru-RU" sz="2400" b="1" dirty="0" smtClean="0">
                <a:latin typeface="Times New Roman" pitchFamily="18" charset="0"/>
                <a:cs typeface="Times New Roman" pitchFamily="18" charset="0"/>
              </a:rPr>
              <a:t>: </a:t>
            </a:r>
          </a:p>
        </p:txBody>
      </p:sp>
      <p:sp>
        <p:nvSpPr>
          <p:cNvPr id="10" name="TextBox 9"/>
          <p:cNvSpPr txBox="1"/>
          <p:nvPr/>
        </p:nvSpPr>
        <p:spPr>
          <a:xfrm>
            <a:off x="5072066" y="6222249"/>
            <a:ext cx="3429024" cy="635751"/>
          </a:xfrm>
          <a:prstGeom prst="rect">
            <a:avLst/>
          </a:prstGeom>
          <a:noFill/>
        </p:spPr>
        <p:txBody>
          <a:bodyPr wrap="square" rtlCol="0">
            <a:spAutoFit/>
          </a:bodyPr>
          <a:lstStyle/>
          <a:p>
            <a:pPr algn="ctr">
              <a:lnSpc>
                <a:spcPts val="2080"/>
              </a:lnSpc>
            </a:pPr>
            <a:r>
              <a:rPr lang="ru-RU" sz="2400" b="1" dirty="0" err="1" smtClean="0">
                <a:latin typeface="Times New Roman" pitchFamily="18" charset="0"/>
                <a:cs typeface="Times New Roman" pitchFamily="18" charset="0"/>
              </a:rPr>
              <a:t>Кикоин</a:t>
            </a:r>
            <a:endParaRPr lang="ru-RU" sz="2400" b="1" dirty="0" smtClean="0">
              <a:latin typeface="Times New Roman" pitchFamily="18" charset="0"/>
              <a:cs typeface="Times New Roman" pitchFamily="18" charset="0"/>
            </a:endParaRPr>
          </a:p>
          <a:p>
            <a:pPr algn="ctr">
              <a:lnSpc>
                <a:spcPts val="2080"/>
              </a:lnSpc>
            </a:pPr>
            <a:r>
              <a:rPr lang="ru-RU" sz="2400" b="1" dirty="0" smtClean="0">
                <a:latin typeface="Times New Roman" pitchFamily="18" charset="0"/>
                <a:cs typeface="Times New Roman" pitchFamily="18" charset="0"/>
              </a:rPr>
              <a:t>Исаак Константинович</a:t>
            </a:r>
            <a:endParaRPr lang="ru-RU" sz="2400" b="1" dirty="0">
              <a:latin typeface="Times New Roman" pitchFamily="18" charset="0"/>
              <a:cs typeface="Times New Roman" pitchFamily="18" charset="0"/>
            </a:endParaRPr>
          </a:p>
        </p:txBody>
      </p:sp>
      <p:pic>
        <p:nvPicPr>
          <p:cNvPr id="9" name="Picture 6" descr="Кикоин Исаак Константинович"/>
          <p:cNvPicPr>
            <a:picLocks noChangeAspect="1" noChangeArrowheads="1"/>
          </p:cNvPicPr>
          <p:nvPr/>
        </p:nvPicPr>
        <p:blipFill>
          <a:blip r:embed="rId4"/>
          <a:srcRect/>
          <a:stretch>
            <a:fillRect/>
          </a:stretch>
        </p:blipFill>
        <p:spPr bwMode="auto">
          <a:xfrm>
            <a:off x="6000760" y="3786190"/>
            <a:ext cx="1714512" cy="2379743"/>
          </a:xfrm>
          <a:prstGeom prst="rect">
            <a:avLst/>
          </a:prstGeom>
          <a:ln>
            <a:noFill/>
          </a:ln>
          <a:effectLst>
            <a:outerShdw blurRad="190500" algn="tl" rotWithShape="0">
              <a:srgbClr val="000000">
                <a:alpha val="70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5" name="TextBox 4"/>
          <p:cNvSpPr txBox="1"/>
          <p:nvPr/>
        </p:nvSpPr>
        <p:spPr>
          <a:xfrm>
            <a:off x="2928926" y="1000108"/>
            <a:ext cx="5929354" cy="2677656"/>
          </a:xfrm>
          <a:prstGeom prst="rect">
            <a:avLst/>
          </a:prstGeom>
          <a:noFill/>
        </p:spPr>
        <p:txBody>
          <a:bodyPr wrap="square" rtlCol="0">
            <a:spAutoFit/>
          </a:bodyPr>
          <a:lstStyle/>
          <a:p>
            <a:pPr algn="r" fontAlgn="base"/>
            <a:r>
              <a:rPr lang="ru-RU" sz="2400" b="1" dirty="0" smtClean="0">
                <a:latin typeface="Times New Roman" pitchFamily="18" charset="0"/>
                <a:cs typeface="Times New Roman" pitchFamily="18" charset="0"/>
              </a:rPr>
              <a:t>Под руководством Курчатова в Москве была организована секретная Лаборатория № 2 (будущий Курчатовский институт).</a:t>
            </a:r>
          </a:p>
          <a:p>
            <a:pPr algn="r" fontAlgn="base"/>
            <a:endParaRPr lang="ru-RU" sz="2400" b="1" dirty="0" smtClean="0">
              <a:latin typeface="Times New Roman" pitchFamily="18" charset="0"/>
              <a:cs typeface="Times New Roman" pitchFamily="18" charset="0"/>
            </a:endParaRPr>
          </a:p>
          <a:p>
            <a:pPr algn="r" fontAlgn="base"/>
            <a:r>
              <a:rPr lang="ru-RU" sz="2400" b="1" dirty="0" smtClean="0">
                <a:latin typeface="Times New Roman" pitchFamily="18" charset="0"/>
                <a:cs typeface="Times New Roman" pitchFamily="18" charset="0"/>
              </a:rPr>
              <a:t>Курчатов собрал для работы своих петербургских </a:t>
            </a:r>
            <a:r>
              <a:rPr lang="ru-RU" sz="2400" b="1" dirty="0" err="1" smtClean="0">
                <a:latin typeface="Times New Roman" pitchFamily="18" charset="0"/>
                <a:cs typeface="Times New Roman" pitchFamily="18" charset="0"/>
              </a:rPr>
              <a:t>физтеховцев</a:t>
            </a:r>
            <a:r>
              <a:rPr lang="ru-RU" sz="2400" b="1" dirty="0" smtClean="0">
                <a:latin typeface="Times New Roman" pitchFamily="18" charset="0"/>
                <a:cs typeface="Times New Roman" pitchFamily="18" charset="0"/>
              </a:rPr>
              <a:t>: </a:t>
            </a:r>
          </a:p>
        </p:txBody>
      </p:sp>
      <p:sp>
        <p:nvSpPr>
          <p:cNvPr id="10" name="TextBox 9"/>
          <p:cNvSpPr txBox="1"/>
          <p:nvPr/>
        </p:nvSpPr>
        <p:spPr>
          <a:xfrm>
            <a:off x="5072066" y="6222249"/>
            <a:ext cx="3429024" cy="905056"/>
          </a:xfrm>
          <a:prstGeom prst="rect">
            <a:avLst/>
          </a:prstGeom>
          <a:noFill/>
        </p:spPr>
        <p:txBody>
          <a:bodyPr wrap="square" rtlCol="0">
            <a:spAutoFit/>
          </a:bodyPr>
          <a:lstStyle/>
          <a:p>
            <a:pPr algn="ctr">
              <a:lnSpc>
                <a:spcPts val="2080"/>
              </a:lnSpc>
            </a:pPr>
            <a:r>
              <a:rPr lang="ru-RU" sz="2400" b="1" dirty="0" smtClean="0">
                <a:latin typeface="Times New Roman" pitchFamily="18" charset="0"/>
                <a:cs typeface="Times New Roman" pitchFamily="18" charset="0"/>
              </a:rPr>
              <a:t>Флёров</a:t>
            </a:r>
          </a:p>
          <a:p>
            <a:pPr algn="ctr">
              <a:lnSpc>
                <a:spcPts val="2080"/>
              </a:lnSpc>
            </a:pPr>
            <a:r>
              <a:rPr lang="ru-RU" sz="2400" b="1" dirty="0" smtClean="0">
                <a:latin typeface="Times New Roman" pitchFamily="18" charset="0"/>
                <a:cs typeface="Times New Roman" pitchFamily="18" charset="0"/>
              </a:rPr>
              <a:t>Георгий Николаевич</a:t>
            </a:r>
          </a:p>
          <a:p>
            <a:pPr algn="ctr">
              <a:lnSpc>
                <a:spcPts val="2080"/>
              </a:lnSpc>
            </a:pPr>
            <a:endParaRPr lang="ru-RU" sz="2400" b="1" dirty="0">
              <a:latin typeface="Times New Roman" pitchFamily="18" charset="0"/>
              <a:cs typeface="Times New Roman" pitchFamily="18" charset="0"/>
            </a:endParaRPr>
          </a:p>
        </p:txBody>
      </p:sp>
      <p:pic>
        <p:nvPicPr>
          <p:cNvPr id="9" name="Picture 8" descr="http://img1.liveinternet.ru/images/attach/c/1/55/921/55921095_flerov.jpg"/>
          <p:cNvPicPr>
            <a:picLocks noChangeAspect="1" noChangeArrowheads="1"/>
          </p:cNvPicPr>
          <p:nvPr/>
        </p:nvPicPr>
        <p:blipFill>
          <a:blip r:embed="rId4"/>
          <a:srcRect/>
          <a:stretch>
            <a:fillRect/>
          </a:stretch>
        </p:blipFill>
        <p:spPr bwMode="auto">
          <a:xfrm>
            <a:off x="5786446" y="3786190"/>
            <a:ext cx="2143140" cy="2412327"/>
          </a:xfrm>
          <a:prstGeom prst="rect">
            <a:avLst/>
          </a:prstGeom>
          <a:ln>
            <a:noFill/>
          </a:ln>
          <a:effectLst>
            <a:outerShdw blurRad="190500" algn="tl" rotWithShape="0">
              <a:srgbClr val="000000">
                <a:alpha val="70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5" name="TextBox 4"/>
          <p:cNvSpPr txBox="1"/>
          <p:nvPr/>
        </p:nvSpPr>
        <p:spPr>
          <a:xfrm>
            <a:off x="3286116" y="1643050"/>
            <a:ext cx="5572164" cy="4062651"/>
          </a:xfrm>
          <a:prstGeom prst="rect">
            <a:avLst/>
          </a:prstGeom>
          <a:noFill/>
        </p:spPr>
        <p:txBody>
          <a:bodyPr wrap="square" rtlCol="0">
            <a:spAutoFit/>
          </a:bodyPr>
          <a:lstStyle/>
          <a:p>
            <a:pPr algn="r"/>
            <a:r>
              <a:rPr lang="ru-RU" sz="2400" b="1" dirty="0" smtClean="0">
                <a:latin typeface="Times New Roman" pitchFamily="18" charset="0"/>
                <a:cs typeface="Times New Roman" pitchFamily="18" charset="0"/>
              </a:rPr>
              <a:t>Для обеспечения создания в СССР атомного оружия </a:t>
            </a:r>
          </a:p>
          <a:p>
            <a:pPr algn="r"/>
            <a:r>
              <a:rPr lang="ru-RU" sz="2400" b="1" dirty="0" smtClean="0">
                <a:latin typeface="Times New Roman" pitchFamily="18" charset="0"/>
                <a:cs typeface="Times New Roman" pitchFamily="18" charset="0"/>
              </a:rPr>
              <a:t>в трудных условиях военного времени на строительство и развёртывание работ предприятий </a:t>
            </a:r>
          </a:p>
          <a:p>
            <a:pPr algn="r"/>
            <a:r>
              <a:rPr lang="ru-RU" sz="2400" b="1" dirty="0" smtClean="0">
                <a:latin typeface="Times New Roman" pitchFamily="18" charset="0"/>
                <a:cs typeface="Times New Roman" pitchFamily="18" charset="0"/>
              </a:rPr>
              <a:t>атомной промышленности </a:t>
            </a:r>
          </a:p>
          <a:p>
            <a:pPr algn="r"/>
            <a:r>
              <a:rPr lang="ru-RU" sz="2400" b="1" dirty="0" smtClean="0">
                <a:latin typeface="Times New Roman" pitchFamily="18" charset="0"/>
                <a:cs typeface="Times New Roman" pitchFamily="18" charset="0"/>
              </a:rPr>
              <a:t>было выделено финансирование </a:t>
            </a:r>
          </a:p>
          <a:p>
            <a:pPr algn="r"/>
            <a:r>
              <a:rPr lang="ru-RU" sz="2400" b="1" dirty="0" smtClean="0">
                <a:latin typeface="Times New Roman" pitchFamily="18" charset="0"/>
                <a:cs typeface="Times New Roman" pitchFamily="18" charset="0"/>
              </a:rPr>
              <a:t>и направлено большое количество </a:t>
            </a:r>
          </a:p>
          <a:p>
            <a:pPr algn="r"/>
            <a:r>
              <a:rPr lang="ru-RU" sz="2400" b="1" dirty="0" smtClean="0">
                <a:latin typeface="Times New Roman" pitchFamily="18" charset="0"/>
                <a:cs typeface="Times New Roman" pitchFamily="18" charset="0"/>
              </a:rPr>
              <a:t>материалов и необходимого оборудования.</a:t>
            </a:r>
          </a:p>
          <a:p>
            <a:endParaRPr lang="ru-RU" dirty="0"/>
          </a:p>
        </p:txBody>
      </p:sp>
    </p:spTree>
  </p:cSld>
  <p:clrMapOvr>
    <a:masterClrMapping/>
  </p:clrMapOvr>
  <p:transition>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5" name="TextBox 4"/>
          <p:cNvSpPr txBox="1"/>
          <p:nvPr/>
        </p:nvSpPr>
        <p:spPr>
          <a:xfrm>
            <a:off x="2786050" y="3571876"/>
            <a:ext cx="5857916" cy="1938992"/>
          </a:xfrm>
          <a:prstGeom prst="rect">
            <a:avLst/>
          </a:prstGeom>
          <a:noFill/>
        </p:spPr>
        <p:txBody>
          <a:bodyPr wrap="square" rtlCol="0">
            <a:spAutoFit/>
          </a:bodyPr>
          <a:lstStyle/>
          <a:p>
            <a:pPr algn="r"/>
            <a:r>
              <a:rPr lang="ru-RU" sz="2400" b="1" dirty="0" smtClean="0">
                <a:latin typeface="Times New Roman" pitchFamily="18" charset="0"/>
                <a:cs typeface="Times New Roman" pitchFamily="18" charset="0"/>
              </a:rPr>
              <a:t>В США в это время блестящий физик </a:t>
            </a:r>
            <a:r>
              <a:rPr lang="ru-RU" sz="2400" b="1" dirty="0" err="1" smtClean="0">
                <a:latin typeface="Times New Roman" pitchFamily="18" charset="0"/>
                <a:cs typeface="Times New Roman" pitchFamily="18" charset="0"/>
              </a:rPr>
              <a:t>Ажулиус</a:t>
            </a:r>
            <a:r>
              <a:rPr lang="ru-RU" sz="2400" b="1" dirty="0" smtClean="0">
                <a:latin typeface="Times New Roman" pitchFamily="18" charset="0"/>
                <a:cs typeface="Times New Roman" pitchFamily="18" charset="0"/>
              </a:rPr>
              <a:t> Роберт Оппенгеймер возглавлял разработки американских ядерщиков по созданию первой </a:t>
            </a:r>
          </a:p>
          <a:p>
            <a:pPr algn="r"/>
            <a:r>
              <a:rPr lang="ru-RU" sz="2400" b="1" dirty="0" smtClean="0">
                <a:latin typeface="Times New Roman" pitchFamily="18" charset="0"/>
                <a:cs typeface="Times New Roman" pitchFamily="18" charset="0"/>
              </a:rPr>
              <a:t>в истории человечества атомной бомбы. </a:t>
            </a:r>
          </a:p>
        </p:txBody>
      </p:sp>
      <p:pic>
        <p:nvPicPr>
          <p:cNvPr id="9" name="Рисунок 8" descr="картинка"/>
          <p:cNvPicPr/>
          <p:nvPr/>
        </p:nvPicPr>
        <p:blipFill>
          <a:blip r:embed="rId4"/>
          <a:srcRect/>
          <a:stretch>
            <a:fillRect/>
          </a:stretch>
        </p:blipFill>
        <p:spPr bwMode="auto">
          <a:xfrm>
            <a:off x="3571868" y="714356"/>
            <a:ext cx="4286280" cy="2838451"/>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5" name="TextBox 4"/>
          <p:cNvSpPr txBox="1"/>
          <p:nvPr/>
        </p:nvSpPr>
        <p:spPr>
          <a:xfrm>
            <a:off x="3071802" y="3429000"/>
            <a:ext cx="5500726" cy="3046988"/>
          </a:xfrm>
          <a:prstGeom prst="rect">
            <a:avLst/>
          </a:prstGeom>
          <a:noFill/>
        </p:spPr>
        <p:txBody>
          <a:bodyPr wrap="square" rtlCol="0">
            <a:spAutoFit/>
          </a:bodyPr>
          <a:lstStyle/>
          <a:p>
            <a:pPr algn="r"/>
            <a:r>
              <a:rPr lang="ru-RU" sz="2400" b="1" dirty="0" smtClean="0">
                <a:latin typeface="Times New Roman" pitchFamily="18" charset="0"/>
                <a:cs typeface="Times New Roman" pitchFamily="18" charset="0"/>
              </a:rPr>
              <a:t>Под его началом были собраны лучшие умы того времени не только США и Англии, но практически всей Западной Европы. </a:t>
            </a:r>
          </a:p>
          <a:p>
            <a:pPr algn="r"/>
            <a:r>
              <a:rPr lang="ru-RU" sz="2400" b="1" dirty="0" smtClean="0">
                <a:latin typeface="Times New Roman" pitchFamily="18" charset="0"/>
                <a:cs typeface="Times New Roman" pitchFamily="18" charset="0"/>
              </a:rPr>
              <a:t>Над созданием ядерного оружия трудился огромный коллектив, включая 12 лауреатов </a:t>
            </a:r>
          </a:p>
          <a:p>
            <a:pPr algn="r"/>
            <a:r>
              <a:rPr lang="ru-RU" sz="2400" b="1" dirty="0" smtClean="0">
                <a:latin typeface="Times New Roman" pitchFamily="18" charset="0"/>
                <a:cs typeface="Times New Roman" pitchFamily="18" charset="0"/>
              </a:rPr>
              <a:t>Нобелевской премии.</a:t>
            </a:r>
          </a:p>
        </p:txBody>
      </p:sp>
      <p:pic>
        <p:nvPicPr>
          <p:cNvPr id="6" name="Рисунок 5" descr="картинка"/>
          <p:cNvPicPr/>
          <p:nvPr/>
        </p:nvPicPr>
        <p:blipFill>
          <a:blip r:embed="rId4"/>
          <a:srcRect/>
          <a:stretch>
            <a:fillRect/>
          </a:stretch>
        </p:blipFill>
        <p:spPr bwMode="auto">
          <a:xfrm>
            <a:off x="3500430" y="357166"/>
            <a:ext cx="3643337" cy="3071834"/>
          </a:xfrm>
          <a:prstGeom prst="rect">
            <a:avLst/>
          </a:prstGeom>
          <a:ln>
            <a:noFill/>
          </a:ln>
          <a:effectLst>
            <a:softEdge rad="112500"/>
          </a:effectLst>
        </p:spPr>
      </p:pic>
    </p:spTree>
  </p:cSld>
  <p:clrMapOvr>
    <a:masterClrMapping/>
  </p:clrMapOvr>
  <p:transition>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6" name="TextBox 5"/>
          <p:cNvSpPr txBox="1"/>
          <p:nvPr/>
        </p:nvSpPr>
        <p:spPr>
          <a:xfrm>
            <a:off x="3286116" y="4572008"/>
            <a:ext cx="5572132" cy="1200329"/>
          </a:xfrm>
          <a:prstGeom prst="rect">
            <a:avLst/>
          </a:prstGeom>
          <a:noFill/>
        </p:spPr>
        <p:txBody>
          <a:bodyPr wrap="square" rtlCol="0">
            <a:spAutoFit/>
          </a:bodyPr>
          <a:lstStyle/>
          <a:p>
            <a:pPr algn="r"/>
            <a:r>
              <a:rPr lang="ru-RU" sz="2400" b="1" dirty="0" smtClean="0">
                <a:latin typeface="Times New Roman" pitchFamily="18" charset="0"/>
                <a:cs typeface="Times New Roman" pitchFamily="18" charset="0"/>
              </a:rPr>
              <a:t>В середине 1945 г. поступило сообщение о взрыве чудовищной силы на полигоне в </a:t>
            </a:r>
            <a:r>
              <a:rPr lang="ru-RU" sz="2400" b="1" dirty="0" err="1" smtClean="0">
                <a:latin typeface="Times New Roman" pitchFamily="18" charset="0"/>
                <a:cs typeface="Times New Roman" pitchFamily="18" charset="0"/>
              </a:rPr>
              <a:t>Аламогордо</a:t>
            </a:r>
            <a:r>
              <a:rPr lang="ru-RU" sz="2400" b="1" dirty="0" smtClean="0">
                <a:latin typeface="Times New Roman" pitchFamily="18" charset="0"/>
                <a:cs typeface="Times New Roman" pitchFamily="18" charset="0"/>
              </a:rPr>
              <a:t> США.</a:t>
            </a:r>
          </a:p>
        </p:txBody>
      </p:sp>
      <p:pic>
        <p:nvPicPr>
          <p:cNvPr id="10" name="Picture 2" descr="http://lostlab.ru/forum/uploads/monthly_05_2011/post-4-0-78727800-1304669301_thumb.jpg"/>
          <p:cNvPicPr>
            <a:picLocks noChangeAspect="1" noChangeArrowheads="1"/>
          </p:cNvPicPr>
          <p:nvPr/>
        </p:nvPicPr>
        <p:blipFill>
          <a:blip r:embed="rId4"/>
          <a:srcRect/>
          <a:stretch>
            <a:fillRect/>
          </a:stretch>
        </p:blipFill>
        <p:spPr bwMode="auto">
          <a:xfrm>
            <a:off x="3214678" y="1000108"/>
            <a:ext cx="5715000" cy="3609976"/>
          </a:xfrm>
          <a:prstGeom prst="rect">
            <a:avLst/>
          </a:prstGeom>
          <a:ln>
            <a:noFill/>
          </a:ln>
          <a:effectLst>
            <a:softEdge rad="112500"/>
          </a:effectLst>
        </p:spPr>
      </p:pic>
    </p:spTree>
  </p:cSld>
  <p:clrMapOvr>
    <a:masterClrMapping/>
  </p:clrMapOvr>
  <p:transition>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214338"/>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pic>
        <p:nvPicPr>
          <p:cNvPr id="5" name="Рисунок 4" descr="картинка"/>
          <p:cNvPicPr/>
          <p:nvPr/>
        </p:nvPicPr>
        <p:blipFill>
          <a:blip r:embed="rId4"/>
          <a:srcRect/>
          <a:stretch>
            <a:fillRect/>
          </a:stretch>
        </p:blipFill>
        <p:spPr bwMode="auto">
          <a:xfrm>
            <a:off x="3286116" y="1071546"/>
            <a:ext cx="5333998" cy="3710006"/>
          </a:xfrm>
          <a:prstGeom prst="rect">
            <a:avLst/>
          </a:prstGeom>
          <a:ln>
            <a:noFill/>
          </a:ln>
          <a:effectLst>
            <a:softEdge rad="112500"/>
          </a:effectLst>
        </p:spPr>
      </p:pic>
      <p:sp>
        <p:nvSpPr>
          <p:cNvPr id="6" name="TextBox 5"/>
          <p:cNvSpPr txBox="1"/>
          <p:nvPr/>
        </p:nvSpPr>
        <p:spPr>
          <a:xfrm>
            <a:off x="3571868" y="4786322"/>
            <a:ext cx="4643470" cy="1200329"/>
          </a:xfrm>
          <a:prstGeom prst="rect">
            <a:avLst/>
          </a:prstGeom>
          <a:noFill/>
        </p:spPr>
        <p:txBody>
          <a:bodyPr wrap="square" rtlCol="0">
            <a:spAutoFit/>
          </a:bodyPr>
          <a:lstStyle/>
          <a:p>
            <a:pPr algn="ctr"/>
            <a:r>
              <a:rPr lang="ru-RU" sz="2400" b="1" dirty="0" smtClean="0">
                <a:latin typeface="Times New Roman" pitchFamily="18" charset="0"/>
                <a:cs typeface="Times New Roman" pitchFamily="18" charset="0"/>
              </a:rPr>
              <a:t>Затем последовали бомбардировки японских городов Хиросимы и Нагасаки</a:t>
            </a:r>
          </a:p>
        </p:txBody>
      </p:sp>
    </p:spTree>
  </p:cSld>
  <p:clrMapOvr>
    <a:masterClrMapping/>
  </p:clrMapOvr>
  <p:transition>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10" name="Picture 2" descr="http://fs145.www.ex.ua/show/8554317/8554317.gif?1600"/>
          <p:cNvPicPr>
            <a:picLocks noChangeAspect="1" noChangeArrowheads="1"/>
          </p:cNvPicPr>
          <p:nvPr/>
        </p:nvPicPr>
        <p:blipFill>
          <a:blip r:embed="rId3">
            <a:duotone>
              <a:schemeClr val="accent6">
                <a:shade val="45000"/>
                <a:satMod val="135000"/>
              </a:schemeClr>
              <a:prstClr val="white"/>
            </a:duotone>
          </a:blip>
          <a:srcRect/>
          <a:stretch>
            <a:fillRect/>
          </a:stretch>
        </p:blipFill>
        <p:spPr bwMode="auto">
          <a:xfrm>
            <a:off x="5357818" y="0"/>
            <a:ext cx="3786182" cy="3406656"/>
          </a:xfrm>
          <a:prstGeom prst="ellipse">
            <a:avLst/>
          </a:prstGeom>
          <a:ln>
            <a:noFill/>
          </a:ln>
          <a:effectLst>
            <a:softEdge rad="112500"/>
          </a:effectLst>
        </p:spPr>
      </p:pic>
      <p:sp>
        <p:nvSpPr>
          <p:cNvPr id="11" name="Подзаголовок 4"/>
          <p:cNvSpPr txBox="1">
            <a:spLocks/>
          </p:cNvSpPr>
          <p:nvPr/>
        </p:nvSpPr>
        <p:spPr>
          <a:xfrm>
            <a:off x="2857488" y="1142984"/>
            <a:ext cx="6000792" cy="5357850"/>
          </a:xfrm>
          <a:prstGeom prst="rect">
            <a:avLst/>
          </a:prstGeom>
        </p:spPr>
        <p:txBody>
          <a:bodyPr vert="horz" lIns="91440" tIns="45720" rIns="91440" bIns="45720" rtlCol="0">
            <a:noAutofit/>
          </a:bodyPr>
          <a:lstStyle/>
          <a:p>
            <a:pPr marL="0" marR="0" lvl="0" indent="625475"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Конец 30-х - начало 40х годов XX столетия ознаменовались выдающимися открытиями в области физики: деление тяжёлых ядер и возможность цепной реакции деления. </a:t>
            </a:r>
          </a:p>
          <a:p>
            <a:pPr marL="0" marR="0" lvl="0" indent="625475"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a:p>
            <a:pPr marL="0" marR="0" lvl="0" indent="625475"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Эти открытия означали, что перед человечеством открывается возможность практического использования нового мощного источника энергии. </a:t>
            </a:r>
          </a:p>
          <a:p>
            <a:pPr marL="0" marR="0" lvl="0" indent="625475"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a:p>
            <a:pPr marL="0" marR="0" lvl="0" indent="625475"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Однако политическая обстановка в мире в этот период предопределила то, что усилия учёных ряда стран мира по поиску путей использования ядерной энергии вскоре оказались направленными в первую очередь на создание атомных бомб. </a:t>
            </a:r>
            <a:endParaRPr kumimoji="0" lang="ru-RU" sz="2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pic>
        <p:nvPicPr>
          <p:cNvPr id="12" name="Рисунок 11" descr="Рисунок2.jpg"/>
          <p:cNvPicPr>
            <a:picLocks noChangeAspect="1"/>
          </p:cNvPicPr>
          <p:nvPr/>
        </p:nvPicPr>
        <p:blipFill>
          <a:blip r:embed="rId4"/>
          <a:srcRect l="3906" t="77211" r="83594" b="6044"/>
          <a:stretch>
            <a:fillRect/>
          </a:stretch>
        </p:blipFill>
        <p:spPr>
          <a:xfrm>
            <a:off x="7858148" y="0"/>
            <a:ext cx="1143008" cy="1142984"/>
          </a:xfrm>
          <a:prstGeom prst="ellipse">
            <a:avLst/>
          </a:prstGeom>
          <a:ln>
            <a:noFill/>
          </a:ln>
          <a:effectLst>
            <a:softEdge rad="112500"/>
          </a:effectLst>
        </p:spPr>
      </p:pic>
    </p:spTree>
  </p:cSld>
  <p:clrMapOvr>
    <a:masterClrMapping/>
  </p:clrMapOvr>
  <p:transition>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5" name="TextBox 4"/>
          <p:cNvSpPr txBox="1"/>
          <p:nvPr/>
        </p:nvSpPr>
        <p:spPr>
          <a:xfrm>
            <a:off x="3214678" y="5000636"/>
            <a:ext cx="5500726" cy="461665"/>
          </a:xfrm>
          <a:prstGeom prst="rect">
            <a:avLst/>
          </a:prstGeom>
          <a:noFill/>
        </p:spPr>
        <p:txBody>
          <a:bodyPr wrap="square" rtlCol="0">
            <a:spAutoFit/>
          </a:bodyPr>
          <a:lstStyle/>
          <a:p>
            <a:pPr algn="r"/>
            <a:r>
              <a:rPr lang="ru-RU" sz="2400" b="1" dirty="0" smtClean="0">
                <a:latin typeface="Times New Roman" pitchFamily="18" charset="0"/>
                <a:cs typeface="Times New Roman" pitchFamily="18" charset="0"/>
              </a:rPr>
              <a:t>Мир содрогнулся…</a:t>
            </a:r>
          </a:p>
        </p:txBody>
      </p:sp>
      <p:pic>
        <p:nvPicPr>
          <p:cNvPr id="9" name="Picture 2" descr="http://www.fresher.ru/manager_content/images/xirosima-i-nagasaki-posle-padeniya-atomnoj-bomby/big/10.jpg"/>
          <p:cNvPicPr>
            <a:picLocks noChangeAspect="1" noChangeArrowheads="1"/>
          </p:cNvPicPr>
          <p:nvPr/>
        </p:nvPicPr>
        <p:blipFill>
          <a:blip r:embed="rId4"/>
          <a:srcRect/>
          <a:stretch>
            <a:fillRect/>
          </a:stretch>
        </p:blipFill>
        <p:spPr bwMode="auto">
          <a:xfrm>
            <a:off x="2928926" y="1000108"/>
            <a:ext cx="6000732" cy="3993821"/>
          </a:xfrm>
          <a:prstGeom prst="rect">
            <a:avLst/>
          </a:prstGeom>
          <a:ln>
            <a:noFill/>
          </a:ln>
          <a:effectLst>
            <a:softEdge rad="112500"/>
          </a:effectLst>
        </p:spPr>
      </p:pic>
    </p:spTree>
  </p:cSld>
  <p:clrMapOvr>
    <a:masterClrMapping/>
  </p:clrMapOvr>
  <p:transition>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5" name="TextBox 4"/>
          <p:cNvSpPr txBox="1"/>
          <p:nvPr/>
        </p:nvSpPr>
        <p:spPr>
          <a:xfrm>
            <a:off x="3286116" y="4572008"/>
            <a:ext cx="5500726" cy="1200329"/>
          </a:xfrm>
          <a:prstGeom prst="rect">
            <a:avLst/>
          </a:prstGeom>
          <a:noFill/>
        </p:spPr>
        <p:txBody>
          <a:bodyPr wrap="square" rtlCol="0">
            <a:spAutoFit/>
          </a:bodyPr>
          <a:lstStyle/>
          <a:p>
            <a:pPr algn="r"/>
            <a:r>
              <a:rPr lang="ru-RU" sz="2400" b="1" dirty="0" smtClean="0">
                <a:latin typeface="Times New Roman" pitchFamily="18" charset="0"/>
                <a:cs typeface="Times New Roman" pitchFamily="18" charset="0"/>
              </a:rPr>
              <a:t>Сотни тысяч  сгорели в адском котле;</a:t>
            </a:r>
          </a:p>
          <a:p>
            <a:pPr algn="r"/>
            <a:r>
              <a:rPr lang="ru-RU" sz="2400" b="1" dirty="0" smtClean="0">
                <a:latin typeface="Times New Roman" pitchFamily="18" charset="0"/>
                <a:cs typeface="Times New Roman" pitchFamily="18" charset="0"/>
              </a:rPr>
              <a:t>последствия атомных бомбардировок </a:t>
            </a:r>
          </a:p>
          <a:p>
            <a:pPr algn="r"/>
            <a:r>
              <a:rPr lang="ru-RU" sz="2400" b="1" dirty="0" smtClean="0">
                <a:latin typeface="Times New Roman" pitchFamily="18" charset="0"/>
                <a:cs typeface="Times New Roman" pitchFamily="18" charset="0"/>
              </a:rPr>
              <a:t>ощущались многие годы…</a:t>
            </a:r>
          </a:p>
        </p:txBody>
      </p:sp>
      <p:pic>
        <p:nvPicPr>
          <p:cNvPr id="9" name="Picture 2" descr="http://nibler.ru/uploads/users/5169/2012-08-06/atomnoy-bomby-padeniya-sobytiya-novosti_5726156476.jpg"/>
          <p:cNvPicPr>
            <a:picLocks noChangeAspect="1" noChangeArrowheads="1"/>
          </p:cNvPicPr>
          <p:nvPr/>
        </p:nvPicPr>
        <p:blipFill>
          <a:blip r:embed="rId4"/>
          <a:srcRect/>
          <a:stretch>
            <a:fillRect/>
          </a:stretch>
        </p:blipFill>
        <p:spPr bwMode="auto">
          <a:xfrm>
            <a:off x="3214678" y="428604"/>
            <a:ext cx="4273549" cy="3929090"/>
          </a:xfrm>
          <a:prstGeom prst="rect">
            <a:avLst/>
          </a:prstGeom>
          <a:ln>
            <a:noFill/>
          </a:ln>
          <a:effectLst>
            <a:softEdge rad="112500"/>
          </a:effectLst>
        </p:spPr>
      </p:pic>
    </p:spTree>
  </p:cSld>
  <p:clrMapOvr>
    <a:masterClrMapping/>
  </p:clrMapOvr>
  <p:transition>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5" name="TextBox 4"/>
          <p:cNvSpPr txBox="1"/>
          <p:nvPr/>
        </p:nvSpPr>
        <p:spPr>
          <a:xfrm>
            <a:off x="3286116" y="4572008"/>
            <a:ext cx="5500726" cy="1200329"/>
          </a:xfrm>
          <a:prstGeom prst="rect">
            <a:avLst/>
          </a:prstGeom>
          <a:noFill/>
        </p:spPr>
        <p:txBody>
          <a:bodyPr wrap="square" rtlCol="0">
            <a:spAutoFit/>
          </a:bodyPr>
          <a:lstStyle/>
          <a:p>
            <a:pPr algn="r"/>
            <a:r>
              <a:rPr lang="ru-RU" sz="2400" b="1" dirty="0" smtClean="0">
                <a:latin typeface="Times New Roman" pitchFamily="18" charset="0"/>
                <a:cs typeface="Times New Roman" pitchFamily="18" charset="0"/>
              </a:rPr>
              <a:t>Необходимость скорейшего создания отечественной атомной бомбы нарастала…</a:t>
            </a:r>
          </a:p>
        </p:txBody>
      </p:sp>
      <p:pic>
        <p:nvPicPr>
          <p:cNvPr id="10" name="Рисунок 9" descr="картинка"/>
          <p:cNvPicPr/>
          <p:nvPr/>
        </p:nvPicPr>
        <p:blipFill>
          <a:blip r:embed="rId4"/>
          <a:srcRect/>
          <a:stretch>
            <a:fillRect/>
          </a:stretch>
        </p:blipFill>
        <p:spPr bwMode="auto">
          <a:xfrm>
            <a:off x="3000364" y="928670"/>
            <a:ext cx="5514975" cy="3533775"/>
          </a:xfrm>
          <a:prstGeom prst="rect">
            <a:avLst/>
          </a:prstGeom>
          <a:ln>
            <a:noFill/>
          </a:ln>
          <a:effectLst>
            <a:softEdge rad="112500"/>
          </a:effectLst>
        </p:spPr>
      </p:pic>
    </p:spTree>
  </p:cSld>
  <p:clrMapOvr>
    <a:masterClrMapping/>
  </p:clrMapOvr>
  <p:transition>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5" name="TextBox 4"/>
          <p:cNvSpPr txBox="1"/>
          <p:nvPr/>
        </p:nvSpPr>
        <p:spPr>
          <a:xfrm>
            <a:off x="1142976" y="4786322"/>
            <a:ext cx="7572428" cy="1569660"/>
          </a:xfrm>
          <a:prstGeom prst="rect">
            <a:avLst/>
          </a:prstGeom>
          <a:noFill/>
        </p:spPr>
        <p:txBody>
          <a:bodyPr wrap="square" rtlCol="0">
            <a:spAutoFit/>
          </a:bodyPr>
          <a:lstStyle/>
          <a:p>
            <a:pPr algn="r"/>
            <a:r>
              <a:rPr lang="ru-RU" sz="2400" b="1" dirty="0" smtClean="0">
                <a:latin typeface="Times New Roman" pitchFamily="18" charset="0"/>
                <a:cs typeface="Times New Roman" pitchFamily="18" charset="0"/>
              </a:rPr>
              <a:t>Испытание первой советской атомной бомбы прошло успешно на рассвете 29 августа 1949 г. </a:t>
            </a:r>
          </a:p>
          <a:p>
            <a:pPr algn="r"/>
            <a:r>
              <a:rPr lang="ru-RU" sz="2400" b="1" dirty="0" smtClean="0">
                <a:latin typeface="Times New Roman" pitchFamily="18" charset="0"/>
                <a:cs typeface="Times New Roman" pitchFamily="18" charset="0"/>
              </a:rPr>
              <a:t>в присутствии Верховного командования СА </a:t>
            </a:r>
          </a:p>
          <a:p>
            <a:pPr algn="r"/>
            <a:r>
              <a:rPr lang="ru-RU" sz="2400" b="1" dirty="0" smtClean="0">
                <a:latin typeface="Times New Roman" pitchFamily="18" charset="0"/>
                <a:cs typeface="Times New Roman" pitchFamily="18" charset="0"/>
              </a:rPr>
              <a:t>и руководителей государства.</a:t>
            </a:r>
          </a:p>
        </p:txBody>
      </p:sp>
      <p:pic>
        <p:nvPicPr>
          <p:cNvPr id="9" name="Рисунок 8" descr="картинка"/>
          <p:cNvPicPr/>
          <p:nvPr/>
        </p:nvPicPr>
        <p:blipFill>
          <a:blip r:embed="rId4"/>
          <a:srcRect t="17143" b="11071"/>
          <a:stretch>
            <a:fillRect/>
          </a:stretch>
        </p:blipFill>
        <p:spPr bwMode="auto">
          <a:xfrm>
            <a:off x="3571868" y="500042"/>
            <a:ext cx="4857784" cy="407196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v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pic>
        <p:nvPicPr>
          <p:cNvPr id="10" name="Рисунок 9" descr="картинка"/>
          <p:cNvPicPr/>
          <p:nvPr/>
        </p:nvPicPr>
        <p:blipFill>
          <a:blip r:embed="rId3"/>
          <a:srcRect t="17143" b="11071"/>
          <a:stretch>
            <a:fillRect/>
          </a:stretch>
        </p:blipFill>
        <p:spPr bwMode="auto">
          <a:xfrm>
            <a:off x="3571868" y="500042"/>
            <a:ext cx="4857784" cy="4071966"/>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1571572" y="4643446"/>
            <a:ext cx="7572428" cy="1938992"/>
          </a:xfrm>
          <a:prstGeom prst="rect">
            <a:avLst/>
          </a:prstGeom>
          <a:noFill/>
        </p:spPr>
        <p:txBody>
          <a:bodyPr wrap="square" rtlCol="0">
            <a:spAutoFit/>
          </a:bodyPr>
          <a:lstStyle/>
          <a:p>
            <a:pPr algn="r"/>
            <a:r>
              <a:rPr lang="ru-RU" sz="2400" b="1" dirty="0" smtClean="0">
                <a:latin typeface="Times New Roman" pitchFamily="18" charset="0"/>
                <a:cs typeface="Times New Roman" pitchFamily="18" charset="0"/>
              </a:rPr>
              <a:t>Физики, создатели бомбы, увидев ослепительный свет, ярче, чем в самый яркий солнечный день и </a:t>
            </a:r>
            <a:r>
              <a:rPr lang="ru-RU" sz="2400" b="1" dirty="0" err="1" smtClean="0">
                <a:latin typeface="Times New Roman" pitchFamily="18" charset="0"/>
                <a:cs typeface="Times New Roman" pitchFamily="18" charset="0"/>
              </a:rPr>
              <a:t>грибообразное</a:t>
            </a:r>
            <a:r>
              <a:rPr lang="ru-RU" sz="2400" b="1" dirty="0" smtClean="0">
                <a:latin typeface="Times New Roman" pitchFamily="18" charset="0"/>
                <a:cs typeface="Times New Roman" pitchFamily="18" charset="0"/>
              </a:rPr>
              <a:t> облако, уходящее в стратосферу, </a:t>
            </a:r>
          </a:p>
          <a:p>
            <a:pPr algn="r"/>
            <a:r>
              <a:rPr lang="ru-RU" sz="2400" b="1" dirty="0" smtClean="0">
                <a:latin typeface="Times New Roman" pitchFamily="18" charset="0"/>
                <a:cs typeface="Times New Roman" pitchFamily="18" charset="0"/>
              </a:rPr>
              <a:t>с облегчением вздохнули. </a:t>
            </a:r>
          </a:p>
          <a:p>
            <a:pPr algn="r"/>
            <a:r>
              <a:rPr lang="ru-RU" sz="2400" b="1" dirty="0" smtClean="0">
                <a:latin typeface="Times New Roman" pitchFamily="18" charset="0"/>
                <a:cs typeface="Times New Roman" pitchFamily="18" charset="0"/>
              </a:rPr>
              <a:t>Свои обязательства они выполнили.</a:t>
            </a:r>
          </a:p>
        </p:txBody>
      </p:sp>
      <p:pic>
        <p:nvPicPr>
          <p:cNvPr id="9" name="Рисунок 8" descr="Рисунок2.jpg"/>
          <p:cNvPicPr>
            <a:picLocks noChangeAspect="1"/>
          </p:cNvPicPr>
          <p:nvPr/>
        </p:nvPicPr>
        <p:blipFill>
          <a:blip r:embed="rId4"/>
          <a:srcRect l="3906" t="77211" r="83594" b="6044"/>
          <a:stretch>
            <a:fillRect/>
          </a:stretch>
        </p:blipFill>
        <p:spPr>
          <a:xfrm>
            <a:off x="7858148" y="0"/>
            <a:ext cx="1143008" cy="1142984"/>
          </a:xfrm>
          <a:prstGeom prst="ellipse">
            <a:avLst/>
          </a:prstGeom>
          <a:ln>
            <a:noFill/>
          </a:ln>
          <a:effectLst>
            <a:softEdge rad="112500"/>
          </a:effectLst>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pic>
        <p:nvPicPr>
          <p:cNvPr id="9" name="Рисунок 8" descr="картинка"/>
          <p:cNvPicPr/>
          <p:nvPr/>
        </p:nvPicPr>
        <p:blipFill>
          <a:blip r:embed="rId3"/>
          <a:srcRect/>
          <a:stretch>
            <a:fillRect/>
          </a:stretch>
        </p:blipFill>
        <p:spPr bwMode="auto">
          <a:xfrm>
            <a:off x="3000364" y="428604"/>
            <a:ext cx="5857916" cy="4286280"/>
          </a:xfrm>
          <a:prstGeom prst="rect">
            <a:avLst/>
          </a:prstGeom>
          <a:ln>
            <a:noFill/>
          </a:ln>
          <a:effectLst>
            <a:softEdge rad="112500"/>
          </a:effectLst>
        </p:spPr>
      </p:pic>
      <p:sp>
        <p:nvSpPr>
          <p:cNvPr id="11" name="Подзаголовок 2"/>
          <p:cNvSpPr>
            <a:spLocks noGrp="1"/>
          </p:cNvSpPr>
          <p:nvPr>
            <p:ph type="subTitle" idx="1"/>
          </p:nvPr>
        </p:nvSpPr>
        <p:spPr>
          <a:xfrm>
            <a:off x="2786050" y="4786322"/>
            <a:ext cx="5972172" cy="1752600"/>
          </a:xfrm>
        </p:spPr>
        <p:txBody>
          <a:bodyPr>
            <a:normAutofit lnSpcReduction="10000"/>
          </a:bodyPr>
          <a:lstStyle/>
          <a:p>
            <a:pPr algn="r"/>
            <a:r>
              <a:rPr lang="ru-RU" sz="2400" b="1" dirty="0" smtClean="0">
                <a:solidFill>
                  <a:schemeClr val="tx1"/>
                </a:solidFill>
                <a:latin typeface="Times New Roman" pitchFamily="18" charset="0"/>
                <a:cs typeface="Times New Roman" pitchFamily="18" charset="0"/>
              </a:rPr>
              <a:t> План "</a:t>
            </a:r>
            <a:r>
              <a:rPr lang="ru-RU" sz="2400" b="1" dirty="0" err="1" smtClean="0">
                <a:solidFill>
                  <a:schemeClr val="tx1"/>
                </a:solidFill>
                <a:latin typeface="Times New Roman" pitchFamily="18" charset="0"/>
                <a:cs typeface="Times New Roman" pitchFamily="18" charset="0"/>
              </a:rPr>
              <a:t>Тройан</a:t>
            </a:r>
            <a:r>
              <a:rPr lang="ru-RU" sz="2400" b="1" dirty="0" smtClean="0">
                <a:solidFill>
                  <a:schemeClr val="tx1"/>
                </a:solidFill>
                <a:latin typeface="Times New Roman" pitchFamily="18" charset="0"/>
                <a:cs typeface="Times New Roman" pitchFamily="18" charset="0"/>
              </a:rPr>
              <a:t>", разработанный в США, согласно которому на 70 городов СССР должны были быть сброшены атомные бомбы, был сорван из-за угрозы ответного удара.</a:t>
            </a:r>
            <a:endParaRPr lang="ru-RU" sz="2400" b="1" dirty="0">
              <a:solidFill>
                <a:schemeClr val="tx1"/>
              </a:solidFill>
              <a:latin typeface="Times New Roman" pitchFamily="18" charset="0"/>
              <a:cs typeface="Times New Roman" pitchFamily="18" charset="0"/>
            </a:endParaRPr>
          </a:p>
        </p:txBody>
      </p:sp>
      <p:pic>
        <p:nvPicPr>
          <p:cNvPr id="7" name="Рисунок 6" descr="Рисунок2.jpg"/>
          <p:cNvPicPr>
            <a:picLocks noChangeAspect="1"/>
          </p:cNvPicPr>
          <p:nvPr/>
        </p:nvPicPr>
        <p:blipFill>
          <a:blip r:embed="rId4"/>
          <a:srcRect l="3906" t="77211" r="83594" b="6044"/>
          <a:stretch>
            <a:fillRect/>
          </a:stretch>
        </p:blipFill>
        <p:spPr>
          <a:xfrm>
            <a:off x="7858148" y="-1"/>
            <a:ext cx="1285852" cy="1285825"/>
          </a:xfrm>
          <a:prstGeom prst="ellipse">
            <a:avLst/>
          </a:prstGeom>
          <a:ln>
            <a:noFill/>
          </a:ln>
          <a:effectLst>
            <a:softEdge rad="112500"/>
          </a:effectLst>
        </p:spPr>
      </p:pic>
    </p:spTree>
  </p:cSld>
  <p:clrMapOvr>
    <a:masterClrMapping/>
  </p:clrMapOvr>
  <p:transition>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5" name="Подзаголовок 2"/>
          <p:cNvSpPr>
            <a:spLocks noGrp="1"/>
          </p:cNvSpPr>
          <p:nvPr>
            <p:ph type="subTitle" idx="1"/>
          </p:nvPr>
        </p:nvSpPr>
        <p:spPr>
          <a:xfrm>
            <a:off x="2428860" y="4786322"/>
            <a:ext cx="6500858" cy="1752600"/>
          </a:xfrm>
        </p:spPr>
        <p:txBody>
          <a:bodyPr>
            <a:normAutofit fontScale="70000" lnSpcReduction="20000"/>
          </a:bodyPr>
          <a:lstStyle/>
          <a:p>
            <a:pPr algn="r"/>
            <a:r>
              <a:rPr lang="ru-RU" sz="3400" b="1" dirty="0" smtClean="0">
                <a:solidFill>
                  <a:schemeClr val="tx1"/>
                </a:solidFill>
                <a:latin typeface="Times New Roman" pitchFamily="18" charset="0"/>
                <a:cs typeface="Times New Roman" pitchFamily="18" charset="0"/>
              </a:rPr>
              <a:t>Сталин, удовлетворенный тем, что американской монополии в этой области не существует, заметил: "Если бы мы опоздали на один-полтора года, то, наверное, испробовали бы этот заряд на себе".</a:t>
            </a:r>
          </a:p>
          <a:p>
            <a:endParaRPr lang="ru-RU" dirty="0"/>
          </a:p>
        </p:txBody>
      </p:sp>
      <p:pic>
        <p:nvPicPr>
          <p:cNvPr id="6" name="Рисунок 5" descr="картинка"/>
          <p:cNvPicPr/>
          <p:nvPr/>
        </p:nvPicPr>
        <p:blipFill>
          <a:blip r:embed="rId3"/>
          <a:srcRect/>
          <a:stretch>
            <a:fillRect/>
          </a:stretch>
        </p:blipFill>
        <p:spPr bwMode="auto">
          <a:xfrm>
            <a:off x="3214678" y="571480"/>
            <a:ext cx="5619750" cy="4210050"/>
          </a:xfrm>
          <a:prstGeom prst="rect">
            <a:avLst/>
          </a:prstGeom>
          <a:ln>
            <a:noFill/>
          </a:ln>
          <a:effectLst>
            <a:softEdge rad="112500"/>
          </a:effectLst>
        </p:spPr>
      </p:pic>
      <p:pic>
        <p:nvPicPr>
          <p:cNvPr id="7" name="Рисунок 6" descr="Рисунок2.jpg"/>
          <p:cNvPicPr>
            <a:picLocks noChangeAspect="1"/>
          </p:cNvPicPr>
          <p:nvPr/>
        </p:nvPicPr>
        <p:blipFill>
          <a:blip r:embed="rId4"/>
          <a:srcRect l="3906" t="77211" r="83594" b="6044"/>
          <a:stretch>
            <a:fillRect/>
          </a:stretch>
        </p:blipFill>
        <p:spPr>
          <a:xfrm>
            <a:off x="7858148" y="0"/>
            <a:ext cx="1143008" cy="1142984"/>
          </a:xfrm>
          <a:prstGeom prst="ellipse">
            <a:avLst/>
          </a:prstGeom>
          <a:ln>
            <a:noFill/>
          </a:ln>
          <a:effectLst>
            <a:softEdge rad="112500"/>
          </a:effectLst>
        </p:spPr>
      </p:pic>
    </p:spTree>
  </p:cSld>
  <p:clrMapOvr>
    <a:masterClrMapping/>
  </p:clrMapOvr>
  <p:transition>
    <p:cove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11" name="Picture 6" descr="mushroom"/>
          <p:cNvPicPr>
            <a:picLocks noChangeAspect="1" noChangeArrowheads="1"/>
          </p:cNvPicPr>
          <p:nvPr/>
        </p:nvPicPr>
        <p:blipFill>
          <a:blip r:embed="rId3"/>
          <a:srcRect/>
          <a:stretch>
            <a:fillRect/>
          </a:stretch>
        </p:blipFill>
        <p:spPr>
          <a:xfrm>
            <a:off x="4429124" y="1142984"/>
            <a:ext cx="4714876" cy="5427339"/>
          </a:xfrm>
          <a:prstGeom prst="rect">
            <a:avLst/>
          </a:prstGeom>
          <a:ln>
            <a:noFill/>
          </a:ln>
          <a:effectLst>
            <a:softEdge rad="112500"/>
          </a:effectLst>
        </p:spPr>
      </p:pic>
      <p:pic>
        <p:nvPicPr>
          <p:cNvPr id="7" name="Рисунок 6" descr="Рисунок2.jpg"/>
          <p:cNvPicPr>
            <a:picLocks noChangeAspect="1"/>
          </p:cNvPicPr>
          <p:nvPr/>
        </p:nvPicPr>
        <p:blipFill>
          <a:blip r:embed="rId4"/>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6" name="Заголовок 1"/>
          <p:cNvSpPr txBox="1">
            <a:spLocks/>
          </p:cNvSpPr>
          <p:nvPr/>
        </p:nvSpPr>
        <p:spPr>
          <a:xfrm>
            <a:off x="5286380" y="0"/>
            <a:ext cx="2428892"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600" b="1" i="0" u="none" strike="noStrike" kern="1200" cap="none" spc="0" normalizeH="0" baseline="0" noProof="0" dirty="0" smtClean="0">
                <a:ln>
                  <a:noFill/>
                </a:ln>
                <a:solidFill>
                  <a:schemeClr val="bg1"/>
                </a:solidFill>
                <a:effectLst/>
                <a:uLnTx/>
                <a:uFillTx/>
                <a:latin typeface="Constantia" pitchFamily="18" charset="0"/>
                <a:ea typeface="+mj-ea"/>
                <a:cs typeface="Times New Roman" pitchFamily="18" charset="0"/>
              </a:rPr>
              <a:t>P.S.</a:t>
            </a:r>
            <a:endParaRPr kumimoji="0" lang="ru-RU"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9" name="Прямоугольник 6"/>
          <p:cNvSpPr>
            <a:spLocks noChangeArrowheads="1"/>
          </p:cNvSpPr>
          <p:nvPr/>
        </p:nvSpPr>
        <p:spPr bwMode="auto">
          <a:xfrm>
            <a:off x="4572000" y="3143248"/>
            <a:ext cx="4572000" cy="3170099"/>
          </a:xfrm>
          <a:prstGeom prst="rect">
            <a:avLst/>
          </a:prstGeom>
          <a:noFill/>
          <a:ln w="9525">
            <a:noFill/>
            <a:miter lim="800000"/>
            <a:headEnd/>
            <a:tailEnd/>
          </a:ln>
        </p:spPr>
        <p:txBody>
          <a:bodyPr>
            <a:spAutoFit/>
          </a:bodyPr>
          <a:lstStyle/>
          <a:p>
            <a:pPr algn="ctr" eaLnBrk="0" hangingPunct="0"/>
            <a:r>
              <a:rPr lang="ru-RU" sz="2800" b="1" i="1" dirty="0">
                <a:solidFill>
                  <a:schemeClr val="bg1"/>
                </a:solidFill>
                <a:latin typeface="Times New Roman" pitchFamily="18" charset="0"/>
                <a:cs typeface="Times New Roman" pitchFamily="18" charset="0"/>
              </a:rPr>
              <a:t>Я не знаю с каким оружием будет Третья Мировая война, но я точно знаю, что Четвертая Мировая будет с камнями </a:t>
            </a:r>
            <a:endParaRPr lang="ru-RU" sz="2800" b="1" i="1" dirty="0" smtClean="0">
              <a:solidFill>
                <a:schemeClr val="bg1"/>
              </a:solidFill>
              <a:latin typeface="Times New Roman" pitchFamily="18" charset="0"/>
              <a:cs typeface="Times New Roman" pitchFamily="18" charset="0"/>
            </a:endParaRPr>
          </a:p>
          <a:p>
            <a:pPr algn="ctr" eaLnBrk="0" hangingPunct="0"/>
            <a:r>
              <a:rPr lang="ru-RU" sz="2800" b="1" i="1" dirty="0" smtClean="0">
                <a:solidFill>
                  <a:schemeClr val="bg1"/>
                </a:solidFill>
                <a:latin typeface="Times New Roman" pitchFamily="18" charset="0"/>
                <a:cs typeface="Times New Roman" pitchFamily="18" charset="0"/>
              </a:rPr>
              <a:t>и </a:t>
            </a:r>
            <a:r>
              <a:rPr lang="ru-RU" sz="2800" b="1" i="1" dirty="0">
                <a:solidFill>
                  <a:schemeClr val="bg1"/>
                </a:solidFill>
                <a:latin typeface="Times New Roman" pitchFamily="18" charset="0"/>
                <a:cs typeface="Times New Roman" pitchFamily="18" charset="0"/>
              </a:rPr>
              <a:t>палками.</a:t>
            </a:r>
            <a:endParaRPr lang="ru-RU" sz="2800" dirty="0">
              <a:solidFill>
                <a:schemeClr val="bg1"/>
              </a:solidFill>
              <a:latin typeface="Times New Roman" pitchFamily="18" charset="0"/>
              <a:cs typeface="Times New Roman" pitchFamily="18" charset="0"/>
            </a:endParaRPr>
          </a:p>
          <a:p>
            <a:pPr algn="ctr" eaLnBrk="0" hangingPunct="0"/>
            <a:endParaRPr lang="ru-RU" sz="3200" dirty="0">
              <a:solidFill>
                <a:srgbClr val="000000"/>
              </a:solidFill>
              <a:latin typeface="Constantia" pitchFamily="18" charset="0"/>
              <a:cs typeface="Times New Roman" pitchFamily="18" charset="0"/>
            </a:endParaRPr>
          </a:p>
        </p:txBody>
      </p:sp>
      <p:sp>
        <p:nvSpPr>
          <p:cNvPr id="10" name="TextBox 9"/>
          <p:cNvSpPr txBox="1"/>
          <p:nvPr/>
        </p:nvSpPr>
        <p:spPr>
          <a:xfrm>
            <a:off x="6000760" y="6000768"/>
            <a:ext cx="2857520" cy="400110"/>
          </a:xfrm>
          <a:prstGeom prst="rect">
            <a:avLst/>
          </a:prstGeom>
          <a:noFill/>
        </p:spPr>
        <p:txBody>
          <a:bodyPr wrap="square" rtlCol="0">
            <a:spAutoFit/>
          </a:bodyPr>
          <a:lstStyle/>
          <a:p>
            <a:pPr algn="r"/>
            <a:r>
              <a:rPr lang="ru-RU" sz="2000" b="1" dirty="0" smtClean="0">
                <a:solidFill>
                  <a:schemeClr val="bg1"/>
                </a:solidFill>
                <a:latin typeface="Times New Roman" pitchFamily="18" charset="0"/>
                <a:cs typeface="Times New Roman" pitchFamily="18" charset="0"/>
              </a:rPr>
              <a:t>Альберт Эйнштейн </a:t>
            </a:r>
          </a:p>
        </p:txBody>
      </p:sp>
      <p:pic>
        <p:nvPicPr>
          <p:cNvPr id="12" name="Picture 2" descr="http://diletant.ru/upload/iblock/de9/de9e4a511040f99d3a8c36bcc3d15c30.jpg"/>
          <p:cNvPicPr>
            <a:picLocks noChangeAspect="1" noChangeArrowheads="1"/>
          </p:cNvPicPr>
          <p:nvPr/>
        </p:nvPicPr>
        <p:blipFill>
          <a:blip r:embed="rId5"/>
          <a:srcRect t="4569" b="4060"/>
          <a:stretch>
            <a:fillRect/>
          </a:stretch>
        </p:blipFill>
        <p:spPr bwMode="auto">
          <a:xfrm>
            <a:off x="1428728" y="2643182"/>
            <a:ext cx="3150385" cy="3929090"/>
          </a:xfrm>
          <a:prstGeom prst="ellipse">
            <a:avLst/>
          </a:prstGeom>
          <a:ln>
            <a:noFill/>
          </a:ln>
          <a:effectLst>
            <a:softEdge rad="112500"/>
          </a:effectLst>
        </p:spPr>
      </p:pic>
    </p:spTree>
  </p:cSld>
  <p:clrMapOvr>
    <a:masterClrMapping/>
  </p:clrMapOvr>
  <p:transition>
    <p:cove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5" name="TextBox 4"/>
          <p:cNvSpPr txBox="1"/>
          <p:nvPr/>
        </p:nvSpPr>
        <p:spPr>
          <a:xfrm>
            <a:off x="2571736" y="4549676"/>
            <a:ext cx="6286544" cy="2308324"/>
          </a:xfrm>
          <a:prstGeom prst="rect">
            <a:avLst/>
          </a:prstGeom>
          <a:noFill/>
        </p:spPr>
        <p:txBody>
          <a:bodyPr wrap="square" rtlCol="0">
            <a:spAutoFit/>
          </a:bodyPr>
          <a:lstStyle/>
          <a:p>
            <a:pPr algn="r"/>
            <a:r>
              <a:rPr lang="ru-RU" sz="2400" b="1" dirty="0" smtClean="0">
                <a:latin typeface="Times New Roman" pitchFamily="18" charset="0"/>
                <a:cs typeface="Times New Roman" pitchFamily="18" charset="0"/>
              </a:rPr>
              <a:t>В современной всё ещё достаточно сложной международной обстановке </a:t>
            </a:r>
          </a:p>
          <a:p>
            <a:pPr algn="r"/>
            <a:r>
              <a:rPr lang="ru-RU" sz="2400" b="1" dirty="0" smtClean="0">
                <a:latin typeface="Times New Roman" pitchFamily="18" charset="0"/>
                <a:cs typeface="Times New Roman" pitchFamily="18" charset="0"/>
              </a:rPr>
              <a:t>ядерное оружие продолжает выполнять свою сдерживающую роль, обеспечивая стратегический баланс сил </a:t>
            </a:r>
          </a:p>
          <a:p>
            <a:pPr algn="r"/>
            <a:r>
              <a:rPr lang="ru-RU" sz="2400" b="1" dirty="0" smtClean="0">
                <a:latin typeface="Times New Roman" pitchFamily="18" charset="0"/>
                <a:cs typeface="Times New Roman" pitchFamily="18" charset="0"/>
              </a:rPr>
              <a:t>мировых держав</a:t>
            </a:r>
            <a:r>
              <a:rPr lang="ru-RU" sz="2400" b="1" dirty="0" smtClean="0">
                <a:latin typeface="Times New Roman" pitchFamily="18" charset="0"/>
                <a:cs typeface="Times New Roman" pitchFamily="18" charset="0"/>
              </a:rPr>
              <a:t>.</a:t>
            </a:r>
            <a:endParaRPr lang="ru-RU" sz="2400" b="1" dirty="0" smtClean="0">
              <a:latin typeface="Times New Roman" pitchFamily="18" charset="0"/>
              <a:cs typeface="Times New Roman" pitchFamily="18" charset="0"/>
            </a:endParaRPr>
          </a:p>
        </p:txBody>
      </p:sp>
      <p:pic>
        <p:nvPicPr>
          <p:cNvPr id="2050" name="Picture 2" descr="http://900igr.net/datas/fizika/JAdernaja-energija/0030-030-JAdernoe-oruzhie.jpg"/>
          <p:cNvPicPr>
            <a:picLocks noChangeAspect="1" noChangeArrowheads="1"/>
          </p:cNvPicPr>
          <p:nvPr/>
        </p:nvPicPr>
        <p:blipFill>
          <a:blip r:embed="rId3"/>
          <a:srcRect/>
          <a:stretch>
            <a:fillRect/>
          </a:stretch>
        </p:blipFill>
        <p:spPr bwMode="auto">
          <a:xfrm>
            <a:off x="3071802" y="0"/>
            <a:ext cx="6072198" cy="4554149"/>
          </a:xfrm>
          <a:prstGeom prst="rect">
            <a:avLst/>
          </a:prstGeom>
          <a:ln>
            <a:noFill/>
          </a:ln>
          <a:effectLst>
            <a:softEdge rad="112500"/>
          </a:effectLst>
        </p:spPr>
      </p:pic>
    </p:spTree>
  </p:cSld>
  <p:clrMapOvr>
    <a:masterClrMapping/>
  </p:clrMapOvr>
  <p:transition>
    <p:cov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pic>
        <p:nvPicPr>
          <p:cNvPr id="1026" name="Picture 2" descr="http://abolengo.ru/images/cms/data/news/9_may.jpg"/>
          <p:cNvPicPr>
            <a:picLocks noChangeAspect="1" noChangeArrowheads="1"/>
          </p:cNvPicPr>
          <p:nvPr/>
        </p:nvPicPr>
        <p:blipFill>
          <a:blip r:embed="rId3">
            <a:duotone>
              <a:schemeClr val="accent6">
                <a:shade val="45000"/>
                <a:satMod val="135000"/>
              </a:schemeClr>
              <a:prstClr val="white"/>
            </a:duotone>
          </a:blip>
          <a:srcRect t="17021"/>
          <a:stretch>
            <a:fillRect/>
          </a:stretch>
        </p:blipFill>
        <p:spPr bwMode="auto">
          <a:xfrm>
            <a:off x="3175001" y="0"/>
            <a:ext cx="5968999" cy="2786082"/>
          </a:xfrm>
          <a:prstGeom prst="ellipse">
            <a:avLst/>
          </a:prstGeom>
          <a:ln>
            <a:noFill/>
          </a:ln>
          <a:effectLst>
            <a:softEdge rad="112500"/>
          </a:effectLst>
        </p:spPr>
      </p:pic>
      <p:pic>
        <p:nvPicPr>
          <p:cNvPr id="11" name="Рисунок 10" descr="Рисунок2.jpg"/>
          <p:cNvPicPr>
            <a:picLocks noChangeAspect="1"/>
          </p:cNvPicPr>
          <p:nvPr/>
        </p:nvPicPr>
        <p:blipFill>
          <a:blip r:embed="rId4"/>
          <a:srcRect l="3906" t="77211" r="83594" b="6044"/>
          <a:stretch>
            <a:fillRect/>
          </a:stretch>
        </p:blipFill>
        <p:spPr>
          <a:xfrm>
            <a:off x="7858148" y="0"/>
            <a:ext cx="1143008" cy="1142984"/>
          </a:xfrm>
          <a:prstGeom prst="ellipse">
            <a:avLst/>
          </a:prstGeom>
          <a:ln>
            <a:noFill/>
          </a:ln>
          <a:effectLst>
            <a:softEdge rad="112500"/>
          </a:effectLst>
        </p:spPr>
      </p:pic>
      <p:sp>
        <p:nvSpPr>
          <p:cNvPr id="12" name="Rectangle 3"/>
          <p:cNvSpPr txBox="1">
            <a:spLocks noChangeArrowheads="1"/>
          </p:cNvSpPr>
          <p:nvPr/>
        </p:nvSpPr>
        <p:spPr>
          <a:xfrm>
            <a:off x="3500430" y="2071654"/>
            <a:ext cx="5357850" cy="4786346"/>
          </a:xfrm>
          <a:prstGeom prst="rect">
            <a:avLst/>
          </a:prstGeom>
        </p:spPr>
        <p:txBody>
          <a:bodyPr vert="horz" lIns="91440" tIns="45720" rIns="91440" bIns="45720" rtlCol="0">
            <a:normAutofit lnSpcReduction="10000"/>
          </a:bodyPr>
          <a:lstStyle/>
          <a:p>
            <a:pPr marL="0" marR="0" lvl="0" indent="0" algn="r" defTabSz="914400" rtl="0" eaLnBrk="1" fontAlgn="auto" latinLnBrk="0" hangingPunct="1">
              <a:lnSpc>
                <a:spcPct val="110000"/>
              </a:lnSpc>
              <a:spcBef>
                <a:spcPct val="20000"/>
              </a:spcBef>
              <a:spcAft>
                <a:spcPts val="0"/>
              </a:spcAft>
              <a:buClrTx/>
              <a:buSzTx/>
              <a:buFontTx/>
              <a:buNone/>
              <a:tabLst/>
              <a:defRPr/>
            </a:pPr>
            <a:r>
              <a:rPr kumimoji="0" lang="ru-RU" sz="2400" b="1" i="1"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Times New Roman" pitchFamily="18" charset="0"/>
                <a:cs typeface="Times New Roman" pitchFamily="18" charset="0"/>
              </a:rPr>
              <a:t>Мы не забудем всех тех,                   кто с оружием в руках на полях сражений и в глубоком тылу отстоял свободу и независимость нашей Родины.  </a:t>
            </a:r>
          </a:p>
          <a:p>
            <a:pPr marL="0" marR="0" lvl="0" indent="0" algn="r" defTabSz="914400" rtl="0" eaLnBrk="1" fontAlgn="auto" latinLnBrk="0" hangingPunct="1">
              <a:lnSpc>
                <a:spcPct val="110000"/>
              </a:lnSpc>
              <a:spcBef>
                <a:spcPct val="20000"/>
              </a:spcBef>
              <a:spcAft>
                <a:spcPts val="0"/>
              </a:spcAft>
              <a:buClrTx/>
              <a:buSzTx/>
              <a:buFontTx/>
              <a:buNone/>
              <a:tabLst/>
              <a:defRPr/>
            </a:pPr>
            <a:r>
              <a:rPr kumimoji="0" lang="ru-RU" sz="2400" b="1" i="1"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Times New Roman" pitchFamily="18" charset="0"/>
                <a:cs typeface="Times New Roman" pitchFamily="18" charset="0"/>
              </a:rPr>
              <a:t>Мы не забудем всех тех,                  кто создавал вооружение,                    делал открытия, выполнял исследования.</a:t>
            </a:r>
          </a:p>
          <a:p>
            <a:pPr marL="0" marR="0" lvl="0" indent="0" algn="r" defTabSz="914400" rtl="0" eaLnBrk="1" fontAlgn="auto" latinLnBrk="0" hangingPunct="1">
              <a:lnSpc>
                <a:spcPct val="110000"/>
              </a:lnSpc>
              <a:spcBef>
                <a:spcPct val="20000"/>
              </a:spcBef>
              <a:spcAft>
                <a:spcPts val="0"/>
              </a:spcAft>
              <a:buClrTx/>
              <a:buSzTx/>
              <a:buFontTx/>
              <a:buNone/>
              <a:tabLst/>
              <a:defRPr/>
            </a:pPr>
            <a:r>
              <a:rPr kumimoji="0" lang="ru-RU" sz="2400" b="1" i="1"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Times New Roman" pitchFamily="18" charset="0"/>
                <a:cs typeface="Times New Roman" pitchFamily="18" charset="0"/>
              </a:rPr>
              <a:t>Это ученые-физики, конструкторы, </a:t>
            </a:r>
          </a:p>
          <a:p>
            <a:pPr marL="0" marR="0" lvl="0" indent="0" algn="r" defTabSz="914400" rtl="0" eaLnBrk="1" fontAlgn="auto" latinLnBrk="0" hangingPunct="1">
              <a:lnSpc>
                <a:spcPct val="110000"/>
              </a:lnSpc>
              <a:spcBef>
                <a:spcPct val="20000"/>
              </a:spcBef>
              <a:spcAft>
                <a:spcPts val="0"/>
              </a:spcAft>
              <a:buClrTx/>
              <a:buSzTx/>
              <a:buFontTx/>
              <a:buNone/>
              <a:tabLst/>
              <a:defRPr/>
            </a:pPr>
            <a:r>
              <a:rPr kumimoji="0" lang="ru-RU" sz="2400" b="1" i="1"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Times New Roman" pitchFamily="18" charset="0"/>
                <a:cs typeface="Times New Roman" pitchFamily="18" charset="0"/>
              </a:rPr>
              <a:t>               исследователи, инженеры,</a:t>
            </a:r>
            <a:r>
              <a:rPr kumimoji="0" lang="ru-RU" sz="2400" b="1" i="1" u="none" strike="noStrike" kern="1200" cap="none" spc="0" normalizeH="0" noProof="0" dirty="0" smtClean="0">
                <a:ln>
                  <a:noFill/>
                </a:ln>
                <a:solidFill>
                  <a:srgbClr val="C00000"/>
                </a:solidFill>
                <a:effectLst>
                  <a:outerShdw blurRad="38100" dist="38100" dir="2700000" algn="tl">
                    <a:srgbClr val="000000">
                      <a:alpha val="43137"/>
                    </a:srgbClr>
                  </a:outerShdw>
                </a:effectLst>
                <a:uLnTx/>
                <a:uFillTx/>
                <a:latin typeface="Times New Roman" pitchFamily="18" charset="0"/>
                <a:cs typeface="Times New Roman" pitchFamily="18" charset="0"/>
              </a:rPr>
              <a:t> </a:t>
            </a:r>
            <a:r>
              <a:rPr kumimoji="0" lang="ru-RU" sz="2400" b="1" i="1"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Times New Roman" pitchFamily="18" charset="0"/>
                <a:cs typeface="Times New Roman" pitchFamily="18" charset="0"/>
              </a:rPr>
              <a:t>техники и многие </a:t>
            </a:r>
            <a:r>
              <a:rPr kumimoji="0" lang="ru-RU" sz="2400" b="1" i="1"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Times New Roman" pitchFamily="18" charset="0"/>
                <a:cs typeface="Times New Roman" pitchFamily="18" charset="0"/>
              </a:rPr>
              <a:t>другие.</a:t>
            </a:r>
            <a:endParaRPr kumimoji="0" lang="ru-RU" sz="2400" b="1" i="1"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
        <p:nvSpPr>
          <p:cNvPr id="13" name="Rectangle 2"/>
          <p:cNvSpPr txBox="1">
            <a:spLocks noChangeArrowheads="1"/>
          </p:cNvSpPr>
          <p:nvPr/>
        </p:nvSpPr>
        <p:spPr>
          <a:xfrm>
            <a:off x="3143208" y="714356"/>
            <a:ext cx="6000792"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С  ДНЁМ  ПОБЕДЫ !</a:t>
            </a:r>
          </a:p>
        </p:txBody>
      </p:sp>
    </p:spTree>
  </p:cSld>
  <p:clrMapOvr>
    <a:masterClrMapping/>
  </p:clrMapOvr>
  <p:transition>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pic>
        <p:nvPicPr>
          <p:cNvPr id="27652" name="Picture 4" descr="http://lh4.ggpht.com/-O9hsNk1dpBw/Ucywrg6VGCI/AAAAAAAFqoA/GG6tuCMbDhA/clip_image022_thumb%25255B1%25255D.jpg?imgmax=800"/>
          <p:cNvPicPr>
            <a:picLocks noChangeAspect="1" noChangeArrowheads="1"/>
          </p:cNvPicPr>
          <p:nvPr/>
        </p:nvPicPr>
        <p:blipFill>
          <a:blip r:embed="rId4">
            <a:duotone>
              <a:schemeClr val="accent6">
                <a:shade val="45000"/>
                <a:satMod val="135000"/>
              </a:schemeClr>
              <a:prstClr val="white"/>
            </a:duotone>
          </a:blip>
          <a:srcRect/>
          <a:stretch>
            <a:fillRect/>
          </a:stretch>
        </p:blipFill>
        <p:spPr bwMode="auto">
          <a:xfrm>
            <a:off x="3643306" y="571480"/>
            <a:ext cx="5286412" cy="3421206"/>
          </a:xfrm>
          <a:prstGeom prst="ellipse">
            <a:avLst/>
          </a:prstGeom>
          <a:ln>
            <a:noFill/>
          </a:ln>
          <a:effectLst>
            <a:softEdge rad="112500"/>
          </a:effectLst>
        </p:spPr>
      </p:pic>
      <p:sp>
        <p:nvSpPr>
          <p:cNvPr id="9" name="Подзаголовок 4"/>
          <p:cNvSpPr txBox="1">
            <a:spLocks/>
          </p:cNvSpPr>
          <p:nvPr/>
        </p:nvSpPr>
        <p:spPr>
          <a:xfrm>
            <a:off x="2928926" y="1071546"/>
            <a:ext cx="6072230" cy="4714908"/>
          </a:xfrm>
          <a:prstGeom prst="rect">
            <a:avLst/>
          </a:prstGeom>
        </p:spPr>
        <p:txBody>
          <a:bodyPr vert="horz" lIns="91440" tIns="45720" rIns="91440" bIns="45720" rtlCol="0">
            <a:noAutofit/>
          </a:bodyPr>
          <a:lstStyle/>
          <a:p>
            <a:pPr marL="0" marR="0" lvl="0" indent="715963"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Первые атомные бомбы были созданы в Соединённых штатах Америки и применены США в войне с Японией уже через шесть  с половиной  лет после открытия деления тяжелых ядер. </a:t>
            </a:r>
          </a:p>
          <a:p>
            <a:pPr marL="0" marR="0" lvl="0" indent="715963"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a:p>
            <a:pPr marL="0" marR="0" lvl="0" indent="715963"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Ещё через четыре года СССР создал и испытал свою первую атомную бомбу. </a:t>
            </a:r>
          </a:p>
          <a:p>
            <a:pPr marL="0" marR="0" lvl="0" indent="715963"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a:p>
            <a:pPr marL="0" marR="0" lvl="0" indent="715963"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Достижение ядерного паритета, важным шагом к которому явилось создание первой отечественной атомной бомбы, сказалось на судьбах человечества, способствуя     глобальной стабильности и миру на Земле. </a:t>
            </a:r>
            <a:endParaRPr kumimoji="0" lang="ru-RU" sz="2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Tree>
  </p:cSld>
  <p:clrMapOvr>
    <a:masterClrMapping/>
  </p:clrMapOvr>
  <p:transition>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82813"/>
          <a:stretch>
            <a:fillRect/>
          </a:stretch>
        </p:blipFill>
        <p:spPr>
          <a:xfrm>
            <a:off x="0" y="0"/>
            <a:ext cx="1571604" cy="6858000"/>
          </a:xfrm>
          <a:prstGeom prst="rect">
            <a:avLst/>
          </a:prstGeom>
        </p:spPr>
      </p:pic>
      <p:pic>
        <p:nvPicPr>
          <p:cNvPr id="8" name="Picture 4" descr="ve233"/>
          <p:cNvPicPr>
            <a:picLocks noChangeAspect="1" noChangeArrowheads="1"/>
          </p:cNvPicPr>
          <p:nvPr/>
        </p:nvPicPr>
        <p:blipFill>
          <a:blip r:embed="rId3" cstate="print"/>
          <a:srcRect r="939"/>
          <a:stretch>
            <a:fillRect/>
          </a:stretch>
        </p:blipFill>
        <p:spPr bwMode="auto">
          <a:xfrm>
            <a:off x="1928794" y="1857364"/>
            <a:ext cx="6858048" cy="4702175"/>
          </a:xfrm>
          <a:prstGeom prst="roundRect">
            <a:avLst/>
          </a:prstGeom>
          <a:noFill/>
          <a:ln w="28575">
            <a:solidFill>
              <a:srgbClr val="C00000"/>
            </a:solidFill>
            <a:miter lim="800000"/>
            <a:headEnd/>
            <a:tailEnd/>
          </a:ln>
        </p:spPr>
      </p:pic>
      <p:sp>
        <p:nvSpPr>
          <p:cNvPr id="9" name="Rectangle 2"/>
          <p:cNvSpPr>
            <a:spLocks noGrp="1" noChangeArrowheads="1"/>
          </p:cNvSpPr>
          <p:nvPr>
            <p:ph type="ctrTitle" idx="4294967295"/>
          </p:nvPr>
        </p:nvSpPr>
        <p:spPr>
          <a:xfrm>
            <a:off x="1785918" y="571480"/>
            <a:ext cx="7872410" cy="1285860"/>
          </a:xfrm>
        </p:spPr>
        <p:txBody>
          <a:bodyPr>
            <a:normAutofit/>
          </a:bodyPr>
          <a:lstStyle/>
          <a:p>
            <a:pPr algn="l" eaLnBrk="1" hangingPunct="1"/>
            <a:r>
              <a:rPr lang="en-US" sz="3200" b="1" i="1" dirty="0" smtClean="0">
                <a:effectLst>
                  <a:outerShdw blurRad="38100" dist="38100" dir="2700000" algn="tl">
                    <a:srgbClr val="000000">
                      <a:alpha val="43137"/>
                    </a:srgbClr>
                  </a:outerShdw>
                </a:effectLst>
                <a:latin typeface="Times New Roman" pitchFamily="18" charset="0"/>
                <a:cs typeface="Times New Roman" pitchFamily="18" charset="0"/>
              </a:rPr>
              <a:t>“</a:t>
            </a:r>
            <a:r>
              <a:rPr lang="ru-RU" sz="3200" b="1" i="1" dirty="0" smtClean="0">
                <a:effectLst>
                  <a:outerShdw blurRad="38100" dist="38100" dir="2700000" algn="tl">
                    <a:srgbClr val="000000">
                      <a:alpha val="43137"/>
                    </a:srgbClr>
                  </a:outerShdw>
                </a:effectLst>
                <a:latin typeface="Times New Roman" pitchFamily="18" charset="0"/>
                <a:cs typeface="Times New Roman" pitchFamily="18" charset="0"/>
              </a:rPr>
              <a:t>Идет война народная, </a:t>
            </a:r>
            <a:br>
              <a:rPr lang="ru-RU" sz="3200" b="1" i="1" dirty="0" smtClean="0">
                <a:effectLst>
                  <a:outerShdw blurRad="38100" dist="38100" dir="2700000" algn="tl">
                    <a:srgbClr val="000000">
                      <a:alpha val="43137"/>
                    </a:srgbClr>
                  </a:outerShdw>
                </a:effectLst>
                <a:latin typeface="Times New Roman" pitchFamily="18" charset="0"/>
                <a:cs typeface="Times New Roman" pitchFamily="18" charset="0"/>
              </a:rPr>
            </a:br>
            <a:r>
              <a:rPr lang="ru-RU" sz="3200" b="1" i="1" dirty="0" smtClean="0">
                <a:effectLst>
                  <a:outerShdw blurRad="38100" dist="38100" dir="2700000" algn="tl">
                    <a:srgbClr val="000000">
                      <a:alpha val="43137"/>
                    </a:srgbClr>
                  </a:outerShdw>
                </a:effectLst>
                <a:latin typeface="Times New Roman" pitchFamily="18" charset="0"/>
                <a:cs typeface="Times New Roman" pitchFamily="18" charset="0"/>
              </a:rPr>
              <a:t>                                  священная война…</a:t>
            </a:r>
            <a:r>
              <a:rPr lang="en-US" sz="3200" b="1" i="1"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b="1" i="1" dirty="0" smtClean="0">
              <a:latin typeface="Bookman Old Style" pitchFamily="18" charset="0"/>
            </a:endParaRPr>
          </a:p>
        </p:txBody>
      </p:sp>
      <p:pic>
        <p:nvPicPr>
          <p:cNvPr id="11" name="Рисунок 10" descr="Рисунок2.jpg"/>
          <p:cNvPicPr>
            <a:picLocks noChangeAspect="1"/>
          </p:cNvPicPr>
          <p:nvPr/>
        </p:nvPicPr>
        <p:blipFill>
          <a:blip r:embed="rId4"/>
          <a:srcRect l="3906" t="77211" r="83594" b="6044"/>
          <a:stretch>
            <a:fillRect/>
          </a:stretch>
        </p:blipFill>
        <p:spPr>
          <a:xfrm>
            <a:off x="7858148" y="0"/>
            <a:ext cx="1143008" cy="1142984"/>
          </a:xfrm>
          <a:prstGeom prst="ellipse">
            <a:avLst/>
          </a:prstGeom>
          <a:ln>
            <a:noFill/>
          </a:ln>
          <a:effectLst>
            <a:softEdge rad="112500"/>
          </a:effectLst>
        </p:spPr>
      </p:pic>
    </p:spTree>
  </p:cSld>
  <p:clrMapOvr>
    <a:masterClrMapping/>
  </p:clrMapOvr>
  <p:transition>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428712"/>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r>
              <a:rPr kumimoji="0" lang="ru-RU" sz="24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                    Люди </a:t>
            </a:r>
            <a:r>
              <a:rPr kumimoji="0" lang="ru-RU" sz="24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науки </a:t>
            </a:r>
            <a:r>
              <a:rPr kumimoji="0" lang="ru-RU" sz="24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от академика </a:t>
            </a:r>
            <a:r>
              <a:rPr kumimoji="0" lang="ru-RU" sz="24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                    до </a:t>
            </a:r>
            <a:r>
              <a:rPr kumimoji="0" lang="ru-RU" sz="24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лаборанта без промедления </a:t>
            </a:r>
            <a:r>
              <a:rPr kumimoji="0" lang="ru-RU" sz="24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           все </a:t>
            </a:r>
            <a:r>
              <a:rPr kumimoji="0" lang="ru-RU" sz="24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свои усилия, знания и умения направили на прямую или косвенную помощь фронту. </a:t>
            </a:r>
          </a:p>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4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a:p>
            <a:pPr marL="0" marR="0" lvl="0" indent="0" algn="r" defTabSz="914400" rtl="0" eaLnBrk="1" fontAlgn="auto" latinLnBrk="0" hangingPunct="1">
              <a:lnSpc>
                <a:spcPct val="90000"/>
              </a:lnSpc>
              <a:spcBef>
                <a:spcPct val="20000"/>
              </a:spcBef>
              <a:spcAft>
                <a:spcPts val="0"/>
              </a:spcAft>
              <a:buClrTx/>
              <a:buSzTx/>
              <a:buFontTx/>
              <a:buNone/>
              <a:tabLst/>
              <a:defRPr/>
            </a:pPr>
            <a:r>
              <a:rPr kumimoji="0" lang="ru-RU" sz="24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Во многих случаях физики работали непосредственно на фронте, испытывая свои предложения на деле. </a:t>
            </a:r>
          </a:p>
          <a:p>
            <a:pPr marL="0" marR="0" lvl="0" indent="0" algn="r" defTabSz="914400" rtl="0" eaLnBrk="1" fontAlgn="auto" latinLnBrk="0" hangingPunct="1">
              <a:lnSpc>
                <a:spcPct val="90000"/>
              </a:lnSpc>
              <a:spcBef>
                <a:spcPct val="20000"/>
              </a:spcBef>
              <a:spcAft>
                <a:spcPts val="0"/>
              </a:spcAft>
              <a:buClrTx/>
              <a:buSzTx/>
              <a:buFontTx/>
              <a:buNone/>
              <a:tabLst/>
              <a:defRPr/>
            </a:pPr>
            <a:endParaRPr kumimoji="0" lang="ru-RU" sz="24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a:p>
            <a:pPr marL="0" marR="0" lvl="0" indent="0" algn="r" defTabSz="914400" rtl="0" eaLnBrk="1" fontAlgn="auto" latinLnBrk="0" hangingPunct="1">
              <a:lnSpc>
                <a:spcPct val="90000"/>
              </a:lnSpc>
              <a:spcBef>
                <a:spcPct val="20000"/>
              </a:spcBef>
              <a:spcAft>
                <a:spcPts val="0"/>
              </a:spcAft>
              <a:buClrTx/>
              <a:buSzTx/>
              <a:buFontTx/>
              <a:buNone/>
              <a:tabLst/>
              <a:defRPr/>
            </a:pPr>
            <a:r>
              <a:rPr kumimoji="0" lang="ru-RU" sz="24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Немало физиков пало на поле брани, защищая Родину" </a:t>
            </a:r>
          </a:p>
        </p:txBody>
      </p:sp>
      <p:pic>
        <p:nvPicPr>
          <p:cNvPr id="25602" name="Picture 2" descr="http://eot74.su/wp-content/uploads/2014/05/logo.png"/>
          <p:cNvPicPr>
            <a:picLocks noChangeAspect="1" noChangeArrowheads="1"/>
          </p:cNvPicPr>
          <p:nvPr/>
        </p:nvPicPr>
        <p:blipFill>
          <a:blip r:embed="rId4"/>
          <a:srcRect/>
          <a:stretch>
            <a:fillRect/>
          </a:stretch>
        </p:blipFill>
        <p:spPr bwMode="auto">
          <a:xfrm>
            <a:off x="1714480" y="4000504"/>
            <a:ext cx="2324100" cy="2695576"/>
          </a:xfrm>
          <a:prstGeom prst="rect">
            <a:avLst/>
          </a:prstGeom>
          <a:noFill/>
        </p:spPr>
      </p:pic>
    </p:spTree>
  </p:cSld>
  <p:clrMapOvr>
    <a:masterClrMapping/>
  </p:clrMapOvr>
  <p:transition>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142852"/>
            <a:ext cx="9144000" cy="6858000"/>
          </a:xfrm>
          <a:prstGeom prst="rect">
            <a:avLst/>
          </a:prstGeom>
        </p:spPr>
      </p:pic>
      <p:pic>
        <p:nvPicPr>
          <p:cNvPr id="14" name="Picture 5" descr="i?id=61606810&amp;tov=8"/>
          <p:cNvPicPr>
            <a:picLocks noChangeAspect="1" noChangeArrowheads="1"/>
          </p:cNvPicPr>
          <p:nvPr/>
        </p:nvPicPr>
        <p:blipFill>
          <a:blip r:embed="rId3" cstate="print"/>
          <a:srcRect/>
          <a:stretch>
            <a:fillRect/>
          </a:stretch>
        </p:blipFill>
        <p:spPr bwMode="auto">
          <a:xfrm>
            <a:off x="1571604" y="5000636"/>
            <a:ext cx="2321705" cy="1857364"/>
          </a:xfrm>
          <a:prstGeom prst="rect">
            <a:avLst/>
          </a:prstGeom>
          <a:noFill/>
          <a:ln w="9525">
            <a:solidFill>
              <a:schemeClr val="tx1"/>
            </a:solidFill>
            <a:miter lim="800000"/>
            <a:headEnd/>
            <a:tailEnd/>
          </a:ln>
        </p:spPr>
      </p:pic>
      <p:pic>
        <p:nvPicPr>
          <p:cNvPr id="13" name="Picture 7" descr="i?id=160971422&amp;tov=7"/>
          <p:cNvPicPr>
            <a:picLocks noChangeAspect="1" noChangeArrowheads="1"/>
          </p:cNvPicPr>
          <p:nvPr/>
        </p:nvPicPr>
        <p:blipFill>
          <a:blip r:embed="rId4" cstate="print"/>
          <a:srcRect/>
          <a:stretch>
            <a:fillRect/>
          </a:stretch>
        </p:blipFill>
        <p:spPr bwMode="auto">
          <a:xfrm>
            <a:off x="6452605" y="5000636"/>
            <a:ext cx="2691395" cy="1857364"/>
          </a:xfrm>
          <a:prstGeom prst="rect">
            <a:avLst/>
          </a:prstGeom>
          <a:noFill/>
          <a:ln w="9525">
            <a:solidFill>
              <a:schemeClr val="tx1"/>
            </a:solidFill>
            <a:miter lim="800000"/>
            <a:headEnd/>
            <a:tailEnd/>
          </a:ln>
        </p:spPr>
      </p:pic>
      <p:pic>
        <p:nvPicPr>
          <p:cNvPr id="15" name="Picture 5" descr="C:\Documents and Settings\Admin\Рабочий стол\p-956_2.jpg"/>
          <p:cNvPicPr>
            <a:picLocks noChangeAspect="1" noChangeArrowheads="1"/>
          </p:cNvPicPr>
          <p:nvPr/>
        </p:nvPicPr>
        <p:blipFill>
          <a:blip r:embed="rId5" cstate="print"/>
          <a:srcRect/>
          <a:stretch>
            <a:fillRect/>
          </a:stretch>
        </p:blipFill>
        <p:spPr bwMode="auto">
          <a:xfrm>
            <a:off x="3857620" y="5017793"/>
            <a:ext cx="2643206" cy="1840207"/>
          </a:xfrm>
          <a:prstGeom prst="rect">
            <a:avLst/>
          </a:prstGeom>
          <a:noFill/>
          <a:ln w="9525">
            <a:solidFill>
              <a:schemeClr val="tx1"/>
            </a:solidFill>
            <a:miter lim="800000"/>
            <a:headEnd/>
            <a:tailEnd/>
          </a:ln>
        </p:spPr>
      </p:pic>
      <p:sp>
        <p:nvSpPr>
          <p:cNvPr id="11" name="Rectangle 3"/>
          <p:cNvSpPr>
            <a:spLocks noGrp="1" noChangeArrowheads="1"/>
          </p:cNvSpPr>
          <p:nvPr>
            <p:ph type="subTitle" idx="1"/>
          </p:nvPr>
        </p:nvSpPr>
        <p:spPr>
          <a:xfrm>
            <a:off x="1857356" y="3357562"/>
            <a:ext cx="7072362" cy="1428760"/>
          </a:xfrm>
        </p:spPr>
        <p:txBody>
          <a:bodyPr>
            <a:normAutofit/>
          </a:bodyPr>
          <a:lstStyle/>
          <a:p>
            <a:pPr algn="r">
              <a:spcBef>
                <a:spcPts val="0"/>
              </a:spcBef>
            </a:pPr>
            <a:r>
              <a:rPr lang="ru-RU" sz="24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a:t>
            </a:r>
            <a:r>
              <a:rPr lang="ru-RU" sz="2400" b="1" i="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Мы</a:t>
            </a:r>
            <a:r>
              <a:rPr lang="ru-RU" sz="2400" i="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делаем всё возможное, </a:t>
            </a:r>
          </a:p>
          <a:p>
            <a:pPr algn="r">
              <a:spcBef>
                <a:spcPts val="0"/>
              </a:spcBef>
            </a:pPr>
            <a:r>
              <a:rPr lang="ru-RU" sz="2400" b="1" i="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чтобы помогать обороне страны… </a:t>
            </a:r>
            <a:r>
              <a:rPr lang="ru-RU" sz="2800" b="1" dirty="0" smtClean="0">
                <a:latin typeface="Times New Roman" pitchFamily="18" charset="0"/>
                <a:cs typeface="Times New Roman" pitchFamily="18" charset="0"/>
              </a:rPr>
              <a:t> </a:t>
            </a:r>
            <a:endParaRPr lang="ru-RU" sz="2800" b="1" i="1" dirty="0" smtClean="0">
              <a:solidFill>
                <a:schemeClr val="accent2"/>
              </a:solidFill>
              <a:latin typeface="Times New Roman" pitchFamily="18" charset="0"/>
              <a:cs typeface="Times New Roman" pitchFamily="18" charset="0"/>
            </a:endParaRPr>
          </a:p>
        </p:txBody>
      </p:sp>
      <p:pic>
        <p:nvPicPr>
          <p:cNvPr id="6" name="Рисунок 5" descr="Рисунок2.jpg"/>
          <p:cNvPicPr>
            <a:picLocks noChangeAspect="1"/>
          </p:cNvPicPr>
          <p:nvPr/>
        </p:nvPicPr>
        <p:blipFill>
          <a:blip r:embed="rId6"/>
          <a:srcRect l="3906" t="77211" r="83594" b="6044"/>
          <a:stretch>
            <a:fillRect/>
          </a:stretch>
        </p:blipFill>
        <p:spPr>
          <a:xfrm>
            <a:off x="7858148" y="0"/>
            <a:ext cx="1143008" cy="1142984"/>
          </a:xfrm>
          <a:prstGeom prst="ellipse">
            <a:avLst/>
          </a:prstGeom>
          <a:ln>
            <a:noFill/>
          </a:ln>
          <a:effectLst>
            <a:softEdge rad="112500"/>
          </a:effectLst>
        </p:spPr>
      </p:pic>
      <p:sp>
        <p:nvSpPr>
          <p:cNvPr id="12" name="TextBox 11"/>
          <p:cNvSpPr txBox="1"/>
          <p:nvPr/>
        </p:nvSpPr>
        <p:spPr>
          <a:xfrm>
            <a:off x="6715140" y="4286256"/>
            <a:ext cx="2071702" cy="461665"/>
          </a:xfrm>
          <a:prstGeom prst="rect">
            <a:avLst/>
          </a:prstGeom>
          <a:noFill/>
        </p:spPr>
        <p:txBody>
          <a:bodyPr wrap="square" rtlCol="0">
            <a:spAutoFit/>
          </a:bodyPr>
          <a:lstStyle/>
          <a:p>
            <a:r>
              <a:rPr lang="ru-RU"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П.Л. Капица</a:t>
            </a:r>
            <a:endParaRPr lang="ru-RU" b="1" dirty="0"/>
          </a:p>
        </p:txBody>
      </p:sp>
      <p:pic>
        <p:nvPicPr>
          <p:cNvPr id="24578" name="Picture 2" descr="http://i.imgur.com/Ds6vR.jpg"/>
          <p:cNvPicPr>
            <a:picLocks noChangeAspect="1" noChangeArrowheads="1"/>
          </p:cNvPicPr>
          <p:nvPr/>
        </p:nvPicPr>
        <p:blipFill>
          <a:blip r:embed="rId7"/>
          <a:srcRect l="-17857" t="-11646" r="-10714" b="-10637"/>
          <a:stretch>
            <a:fillRect/>
          </a:stretch>
        </p:blipFill>
        <p:spPr bwMode="auto">
          <a:xfrm>
            <a:off x="2714612" y="928670"/>
            <a:ext cx="2571768" cy="3000396"/>
          </a:xfrm>
          <a:prstGeom prst="ellipse">
            <a:avLst/>
          </a:prstGeom>
          <a:ln>
            <a:noFill/>
          </a:ln>
          <a:effectLst>
            <a:softEdge rad="112500"/>
          </a:effectLst>
        </p:spPr>
      </p:pic>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2000" fill="hold"/>
                                        <p:tgtEl>
                                          <p:spTgt spid="13"/>
                                        </p:tgtEl>
                                        <p:attrNameLst>
                                          <p:attrName>ppt_w</p:attrName>
                                        </p:attrNameLst>
                                      </p:cBhvr>
                                      <p:tavLst>
                                        <p:tav tm="0">
                                          <p:val>
                                            <p:fltVal val="0"/>
                                          </p:val>
                                        </p:tav>
                                        <p:tav tm="100000">
                                          <p:val>
                                            <p:strVal val="#ppt_w"/>
                                          </p:val>
                                        </p:tav>
                                      </p:tavLst>
                                    </p:anim>
                                    <p:anim calcmode="lin" valueType="num">
                                      <p:cBhvr>
                                        <p:cTn id="8" dur="2000" fill="hold"/>
                                        <p:tgtEl>
                                          <p:spTgt spid="13"/>
                                        </p:tgtEl>
                                        <p:attrNameLst>
                                          <p:attrName>ppt_h</p:attrName>
                                        </p:attrNameLst>
                                      </p:cBhvr>
                                      <p:tavLst>
                                        <p:tav tm="0">
                                          <p:val>
                                            <p:fltVal val="0"/>
                                          </p:val>
                                        </p:tav>
                                        <p:tav tm="100000">
                                          <p:val>
                                            <p:strVal val="#ppt_h"/>
                                          </p:val>
                                        </p:tav>
                                      </p:tavLst>
                                    </p:anim>
                                    <p:animEffect transition="in" filter="fade">
                                      <p:cBhvr>
                                        <p:cTn id="9" dur="2000"/>
                                        <p:tgtEl>
                                          <p:spTgt spid="13"/>
                                        </p:tgtEl>
                                      </p:cBhvr>
                                    </p:animEffect>
                                  </p:childTnLst>
                                </p:cTn>
                              </p:par>
                              <p:par>
                                <p:cTn id="10" presetID="53"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2000" fill="hold"/>
                                        <p:tgtEl>
                                          <p:spTgt spid="14"/>
                                        </p:tgtEl>
                                        <p:attrNameLst>
                                          <p:attrName>ppt_w</p:attrName>
                                        </p:attrNameLst>
                                      </p:cBhvr>
                                      <p:tavLst>
                                        <p:tav tm="0">
                                          <p:val>
                                            <p:fltVal val="0"/>
                                          </p:val>
                                        </p:tav>
                                        <p:tav tm="100000">
                                          <p:val>
                                            <p:strVal val="#ppt_w"/>
                                          </p:val>
                                        </p:tav>
                                      </p:tavLst>
                                    </p:anim>
                                    <p:anim calcmode="lin" valueType="num">
                                      <p:cBhvr>
                                        <p:cTn id="13" dur="2000" fill="hold"/>
                                        <p:tgtEl>
                                          <p:spTgt spid="14"/>
                                        </p:tgtEl>
                                        <p:attrNameLst>
                                          <p:attrName>ppt_h</p:attrName>
                                        </p:attrNameLst>
                                      </p:cBhvr>
                                      <p:tavLst>
                                        <p:tav tm="0">
                                          <p:val>
                                            <p:fltVal val="0"/>
                                          </p:val>
                                        </p:tav>
                                        <p:tav tm="100000">
                                          <p:val>
                                            <p:strVal val="#ppt_h"/>
                                          </p:val>
                                        </p:tav>
                                      </p:tavLst>
                                    </p:anim>
                                    <p:animEffect transition="in" filter="fade">
                                      <p:cBhvr>
                                        <p:cTn id="14" dur="2000"/>
                                        <p:tgtEl>
                                          <p:spTgt spid="14"/>
                                        </p:tgtEl>
                                      </p:cBhvr>
                                    </p:animEffect>
                                  </p:childTnLst>
                                </p:cTn>
                              </p:par>
                              <p:par>
                                <p:cTn id="15" presetID="53"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2000" fill="hold"/>
                                        <p:tgtEl>
                                          <p:spTgt spid="15"/>
                                        </p:tgtEl>
                                        <p:attrNameLst>
                                          <p:attrName>ppt_w</p:attrName>
                                        </p:attrNameLst>
                                      </p:cBhvr>
                                      <p:tavLst>
                                        <p:tav tm="0">
                                          <p:val>
                                            <p:fltVal val="0"/>
                                          </p:val>
                                        </p:tav>
                                        <p:tav tm="100000">
                                          <p:val>
                                            <p:strVal val="#ppt_w"/>
                                          </p:val>
                                        </p:tav>
                                      </p:tavLst>
                                    </p:anim>
                                    <p:anim calcmode="lin" valueType="num">
                                      <p:cBhvr>
                                        <p:cTn id="18" dur="2000" fill="hold"/>
                                        <p:tgtEl>
                                          <p:spTgt spid="15"/>
                                        </p:tgtEl>
                                        <p:attrNameLst>
                                          <p:attrName>ppt_h</p:attrName>
                                        </p:attrNameLst>
                                      </p:cBhvr>
                                      <p:tavLst>
                                        <p:tav tm="0">
                                          <p:val>
                                            <p:fltVal val="0"/>
                                          </p:val>
                                        </p:tav>
                                        <p:tav tm="100000">
                                          <p:val>
                                            <p:strVal val="#ppt_h"/>
                                          </p:val>
                                        </p:tav>
                                      </p:tavLst>
                                    </p:anim>
                                    <p:animEffect transition="in" filter="fade">
                                      <p:cBhvr>
                                        <p:cTn id="19"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82813"/>
          <a:stretch>
            <a:fillRect/>
          </a:stretch>
        </p:blipFill>
        <p:spPr>
          <a:xfrm>
            <a:off x="0" y="0"/>
            <a:ext cx="1571604" cy="6858000"/>
          </a:xfrm>
          <a:prstGeom prst="rect">
            <a:avLst/>
          </a:prstGeom>
        </p:spPr>
      </p:pic>
      <p:sp>
        <p:nvSpPr>
          <p:cNvPr id="10" name="Подзаголовок 9"/>
          <p:cNvSpPr>
            <a:spLocks noGrp="1"/>
          </p:cNvSpPr>
          <p:nvPr>
            <p:ph type="subTitle" idx="1"/>
          </p:nvPr>
        </p:nvSpPr>
        <p:spPr/>
        <p:txBody>
          <a:bodyPr/>
          <a:lstStyle/>
          <a:p>
            <a:endParaRPr lang="ru-RU"/>
          </a:p>
        </p:txBody>
      </p:sp>
      <p:pic>
        <p:nvPicPr>
          <p:cNvPr id="23556" name="Picture 4" descr="http://www.bugaga.ru/uploads/posts/2009-09/1252055139_2.jpg"/>
          <p:cNvPicPr>
            <a:picLocks noChangeAspect="1" noChangeArrowheads="1"/>
          </p:cNvPicPr>
          <p:nvPr/>
        </p:nvPicPr>
        <p:blipFill>
          <a:blip r:embed="rId3"/>
          <a:srcRect l="2947" t="1928" r="2750" b="5526"/>
          <a:stretch>
            <a:fillRect/>
          </a:stretch>
        </p:blipFill>
        <p:spPr bwMode="auto">
          <a:xfrm>
            <a:off x="1666855" y="285729"/>
            <a:ext cx="7477145" cy="6429419"/>
          </a:xfrm>
          <a:prstGeom prst="rect">
            <a:avLst/>
          </a:prstGeom>
          <a:ln>
            <a:noFill/>
          </a:ln>
          <a:effectLst>
            <a:softEdge rad="112500"/>
          </a:effectLst>
        </p:spPr>
      </p:pic>
      <p:sp>
        <p:nvSpPr>
          <p:cNvPr id="16" name="TextBox 15"/>
          <p:cNvSpPr txBox="1"/>
          <p:nvPr/>
        </p:nvSpPr>
        <p:spPr>
          <a:xfrm>
            <a:off x="1857356" y="714356"/>
            <a:ext cx="6000792" cy="1200329"/>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П.Л. Капица </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первым </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предупреждал об опасности, с которой связана </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возможность </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создания атомного оружия:</a:t>
            </a:r>
          </a:p>
        </p:txBody>
      </p:sp>
      <p:pic>
        <p:nvPicPr>
          <p:cNvPr id="17" name="Рисунок 16" descr="Рисунок2.jpg"/>
          <p:cNvPicPr>
            <a:picLocks noChangeAspect="1"/>
          </p:cNvPicPr>
          <p:nvPr/>
        </p:nvPicPr>
        <p:blipFill>
          <a:blip r:embed="rId4"/>
          <a:srcRect l="3906" t="77211" r="83594" b="6044"/>
          <a:stretch>
            <a:fillRect/>
          </a:stretch>
        </p:blipFill>
        <p:spPr>
          <a:xfrm>
            <a:off x="7858148" y="0"/>
            <a:ext cx="1143008" cy="1142984"/>
          </a:xfrm>
          <a:prstGeom prst="ellipse">
            <a:avLst/>
          </a:prstGeom>
          <a:ln>
            <a:noFill/>
          </a:ln>
          <a:effectLst>
            <a:softEdge rad="112500"/>
          </a:effectLst>
        </p:spPr>
      </p:pic>
      <p:sp>
        <p:nvSpPr>
          <p:cNvPr id="18" name="Rectangle 3"/>
          <p:cNvSpPr txBox="1">
            <a:spLocks noChangeArrowheads="1"/>
          </p:cNvSpPr>
          <p:nvPr/>
        </p:nvSpPr>
        <p:spPr>
          <a:xfrm>
            <a:off x="1714480" y="2857496"/>
            <a:ext cx="7072362" cy="3286148"/>
          </a:xfrm>
          <a:prstGeom prst="rect">
            <a:avLst/>
          </a:prstGeom>
        </p:spPr>
        <p:txBody>
          <a:bodyPr vert="horz" lIns="91440" tIns="45720" rIns="91440" bIns="45720" rtlCol="0">
            <a:noAutofit/>
          </a:body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800" b="1" i="1" u="none" strike="noStrike" kern="1200" cap="none" spc="0" normalizeH="0" baseline="0" noProof="0" dirty="0" smtClean="0">
                <a:ln>
                  <a:noFill/>
                </a:ln>
                <a:effectLst>
                  <a:outerShdw blurRad="38100" dist="38100" dir="2700000" algn="tl">
                    <a:srgbClr val="000000">
                      <a:alpha val="43137"/>
                    </a:srgbClr>
                  </a:outerShdw>
                </a:effectLst>
                <a:uLnTx/>
                <a:uFillTx/>
                <a:latin typeface="Times New Roman" pitchFamily="18" charset="0"/>
                <a:ea typeface="+mn-ea"/>
                <a:cs typeface="Times New Roman" pitchFamily="18" charset="0"/>
              </a:rPr>
              <a:t>Будущая война станет ещё более нетерпимой. Поэтому учёные должны сейчас предупредить людей об этой опасности, чтобы все общественные деятели мира напрягли все свои силы, чтобы уничтожить возможность дальнейшей войны, войны будущего…“</a:t>
            </a:r>
            <a:r>
              <a:rPr kumimoji="0" lang="ru-RU" sz="2800" b="1" i="1"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rPr>
              <a:t> </a:t>
            </a:r>
          </a:p>
        </p:txBody>
      </p:sp>
    </p:spTree>
  </p:cSld>
  <p:clrMapOvr>
    <a:masterClrMapping/>
  </p:clrMapOvr>
  <p:transition>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6" name="TextBox 5"/>
          <p:cNvSpPr txBox="1"/>
          <p:nvPr/>
        </p:nvSpPr>
        <p:spPr>
          <a:xfrm>
            <a:off x="2857488" y="2643182"/>
            <a:ext cx="6072230" cy="3046988"/>
          </a:xfrm>
          <a:prstGeom prst="rect">
            <a:avLst/>
          </a:prstGeom>
          <a:noFill/>
        </p:spPr>
        <p:txBody>
          <a:bodyPr wrap="square" rtlCol="0">
            <a:spAutoFit/>
          </a:bodyPr>
          <a:lstStyle/>
          <a:p>
            <a:pPr algn="r"/>
            <a:r>
              <a:rPr lang="ru-RU" sz="2400" b="1" dirty="0" smtClean="0">
                <a:latin typeface="Times New Roman" pitchFamily="18" charset="0"/>
                <a:cs typeface="Times New Roman" pitchFamily="18" charset="0"/>
              </a:rPr>
              <a:t>Первые сведения о работах по созданию американской атомной бомбы советская разведка получила осенью 1941 года. </a:t>
            </a:r>
          </a:p>
          <a:p>
            <a:pPr algn="r"/>
            <a:endParaRPr lang="ru-RU" sz="2400" b="1" dirty="0" smtClean="0">
              <a:latin typeface="Times New Roman" pitchFamily="18" charset="0"/>
              <a:cs typeface="Times New Roman" pitchFamily="18" charset="0"/>
            </a:endParaRPr>
          </a:p>
          <a:p>
            <a:pPr algn="r"/>
            <a:r>
              <a:rPr lang="ru-RU" sz="2400" b="1" dirty="0" smtClean="0">
                <a:latin typeface="Times New Roman" pitchFamily="18" charset="0"/>
                <a:cs typeface="Times New Roman" pitchFamily="18" charset="0"/>
              </a:rPr>
              <a:t>А уже в марте 1942 года обширная информация о ведущихся </a:t>
            </a:r>
          </a:p>
          <a:p>
            <a:pPr algn="r"/>
            <a:r>
              <a:rPr lang="ru-RU" sz="2400" b="1" dirty="0" smtClean="0">
                <a:latin typeface="Times New Roman" pitchFamily="18" charset="0"/>
                <a:cs typeface="Times New Roman" pitchFamily="18" charset="0"/>
              </a:rPr>
              <a:t>в США и Англии исследованиях </a:t>
            </a:r>
          </a:p>
          <a:p>
            <a:pPr algn="r"/>
            <a:r>
              <a:rPr lang="ru-RU" sz="2400" b="1" dirty="0" smtClean="0">
                <a:latin typeface="Times New Roman" pitchFamily="18" charset="0"/>
                <a:cs typeface="Times New Roman" pitchFamily="18" charset="0"/>
              </a:rPr>
              <a:t>легла на стол И. В. Сталина.</a:t>
            </a:r>
            <a:endParaRPr lang="ru-RU" sz="2400" b="1" dirty="0">
              <a:latin typeface="Times New Roman" pitchFamily="18" charset="0"/>
              <a:cs typeface="Times New Roman" pitchFamily="18" charset="0"/>
            </a:endParaRPr>
          </a:p>
        </p:txBody>
      </p:sp>
    </p:spTree>
  </p:cSld>
  <p:clrMapOvr>
    <a:masterClrMapping/>
  </p:clrMapOvr>
  <p:transition>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png"/>
          <p:cNvPicPr>
            <a:picLocks noChangeAspect="1"/>
          </p:cNvPicPr>
          <p:nvPr/>
        </p:nvPicPr>
        <p:blipFill>
          <a:blip r:embed="rId2"/>
          <a:srcRect r="2"/>
          <a:stretch>
            <a:fillRect/>
          </a:stretch>
        </p:blipFill>
        <p:spPr>
          <a:xfrm>
            <a:off x="0" y="0"/>
            <a:ext cx="9144000" cy="6858000"/>
          </a:xfrm>
          <a:prstGeom prst="rect">
            <a:avLst/>
          </a:prstGeom>
        </p:spPr>
      </p:pic>
      <p:pic>
        <p:nvPicPr>
          <p:cNvPr id="7" name="Рисунок 6" descr="Рисунок2.jpg"/>
          <p:cNvPicPr>
            <a:picLocks noChangeAspect="1"/>
          </p:cNvPicPr>
          <p:nvPr/>
        </p:nvPicPr>
        <p:blipFill>
          <a:blip r:embed="rId3"/>
          <a:srcRect l="3906" t="77211" r="83594" b="6044"/>
          <a:stretch>
            <a:fillRect/>
          </a:stretch>
        </p:blipFill>
        <p:spPr>
          <a:xfrm>
            <a:off x="7858148" y="0"/>
            <a:ext cx="1143008" cy="1142984"/>
          </a:xfrm>
          <a:prstGeom prst="ellipse">
            <a:avLst/>
          </a:prstGeom>
          <a:ln>
            <a:noFill/>
          </a:ln>
          <a:effectLst>
            <a:softEdge rad="112500"/>
          </a:effectLst>
        </p:spPr>
      </p:pic>
      <p:sp>
        <p:nvSpPr>
          <p:cNvPr id="8" name="Rectangle 3"/>
          <p:cNvSpPr txBox="1">
            <a:spLocks noChangeArrowheads="1"/>
          </p:cNvSpPr>
          <p:nvPr/>
        </p:nvSpPr>
        <p:spPr>
          <a:xfrm>
            <a:off x="3286116" y="1000108"/>
            <a:ext cx="5500726" cy="54292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90000"/>
              </a:lnSpc>
              <a:spcBef>
                <a:spcPct val="20000"/>
              </a:spcBef>
              <a:spcAft>
                <a:spcPts val="0"/>
              </a:spcAft>
              <a:buClrTx/>
              <a:buSzTx/>
              <a:buFont typeface="Arial" pitchFamily="34" charset="0"/>
              <a:buNone/>
              <a:tabLst/>
              <a:defRPr/>
            </a:pPr>
            <a:endPar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
        <p:nvSpPr>
          <p:cNvPr id="6" name="TextBox 5"/>
          <p:cNvSpPr txBox="1"/>
          <p:nvPr/>
        </p:nvSpPr>
        <p:spPr>
          <a:xfrm>
            <a:off x="3000364" y="1857364"/>
            <a:ext cx="5929354" cy="3785652"/>
          </a:xfrm>
          <a:prstGeom prst="rect">
            <a:avLst/>
          </a:prstGeom>
          <a:noFill/>
        </p:spPr>
        <p:txBody>
          <a:bodyPr wrap="square" rtlCol="0">
            <a:spAutoFit/>
          </a:bodyPr>
          <a:lstStyle/>
          <a:p>
            <a:pPr algn="r"/>
            <a:r>
              <a:rPr lang="ru-RU" sz="2400" b="1" dirty="0" smtClean="0">
                <a:latin typeface="Times New Roman" pitchFamily="18" charset="0"/>
                <a:cs typeface="Times New Roman" pitchFamily="18" charset="0"/>
              </a:rPr>
              <a:t>28 сентября 1942 года Сталин утверждает распоряжение ГКО № 2352сс «Об организации работ по урану».  </a:t>
            </a:r>
          </a:p>
          <a:p>
            <a:endParaRPr lang="ru-RU" sz="2400" b="1" dirty="0" smtClean="0">
              <a:latin typeface="Times New Roman" pitchFamily="18" charset="0"/>
              <a:cs typeface="Times New Roman" pitchFamily="18" charset="0"/>
            </a:endParaRPr>
          </a:p>
          <a:p>
            <a:pPr algn="r"/>
            <a:r>
              <a:rPr lang="ru-RU" sz="2400" b="1" dirty="0" smtClean="0">
                <a:latin typeface="Times New Roman" pitchFamily="18" charset="0"/>
                <a:cs typeface="Times New Roman" pitchFamily="18" charset="0"/>
              </a:rPr>
              <a:t>Немалую роль сыграла разведывательная деятельность, которая позволила нашим ученым быть в курсе научных и технических достижений </a:t>
            </a:r>
          </a:p>
          <a:p>
            <a:pPr algn="r"/>
            <a:r>
              <a:rPr lang="ru-RU" sz="2400" b="1" dirty="0" smtClean="0">
                <a:latin typeface="Times New Roman" pitchFamily="18" charset="0"/>
                <a:cs typeface="Times New Roman" pitchFamily="18" charset="0"/>
              </a:rPr>
              <a:t>в области разработки ядерного оружия практически с первого дня. </a:t>
            </a:r>
            <a:endParaRPr lang="ru-RU" sz="2400" dirty="0">
              <a:latin typeface="Times New Roman" pitchFamily="18" charset="0"/>
              <a:cs typeface="Times New Roman" pitchFamily="18" charset="0"/>
            </a:endParaRPr>
          </a:p>
        </p:txBody>
      </p:sp>
    </p:spTree>
  </p:cSld>
  <p:clrMapOvr>
    <a:masterClrMapping/>
  </p:clrMapOvr>
  <p:transition>
    <p:cove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4735373</TotalTime>
  <Words>677</Words>
  <Application>Microsoft Office PowerPoint</Application>
  <PresentationFormat>Экран (4:3)</PresentationFormat>
  <Paragraphs>107</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 Office</vt:lpstr>
      <vt:lpstr>Слайд 1</vt:lpstr>
      <vt:lpstr>Слайд 2</vt:lpstr>
      <vt:lpstr>Слайд 3</vt:lpstr>
      <vt:lpstr>“Идет война народная,                                    священная война…”</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72</cp:revision>
  <dcterms:created xsi:type="dcterms:W3CDTF">2015-03-28T03:09:25Z</dcterms:created>
  <dcterms:modified xsi:type="dcterms:W3CDTF">2015-03-29T14:52:55Z</dcterms:modified>
</cp:coreProperties>
</file>